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0" r:id="rId4"/>
    <p:sldMasterId id="214748367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Lst>
  <p:sldSz cy="5143500" cx="9144000"/>
  <p:notesSz cx="6858000" cy="9144000"/>
  <p:embeddedFontLst>
    <p:embeddedFont>
      <p:font typeface="Comfortaa Medium"/>
      <p:regular r:id="rId18"/>
      <p:bold r:id="rId19"/>
    </p:embeddedFont>
    <p:embeddedFont>
      <p:font typeface="Comfortaa"/>
      <p:regular r:id="rId20"/>
      <p:bold r:id="rId2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Comfortaa-regular.fntdata"/><Relationship Id="rId11" Type="http://schemas.openxmlformats.org/officeDocument/2006/relationships/slide" Target="slides/slide5.xml"/><Relationship Id="rId10" Type="http://schemas.openxmlformats.org/officeDocument/2006/relationships/slide" Target="slides/slide4.xml"/><Relationship Id="rId21" Type="http://schemas.openxmlformats.org/officeDocument/2006/relationships/font" Target="fonts/Comfortaa-bold.fntdata"/><Relationship Id="rId13" Type="http://schemas.openxmlformats.org/officeDocument/2006/relationships/slide" Target="slides/slide7.xml"/><Relationship Id="rId12" Type="http://schemas.openxmlformats.org/officeDocument/2006/relationships/slide" Target="slides/slide6.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5" Type="http://schemas.openxmlformats.org/officeDocument/2006/relationships/slideMaster" Target="slideMasters/slideMaster2.xml"/><Relationship Id="rId19" Type="http://schemas.openxmlformats.org/officeDocument/2006/relationships/font" Target="fonts/ComfortaaMedium-bold.fntdata"/><Relationship Id="rId6" Type="http://schemas.openxmlformats.org/officeDocument/2006/relationships/notesMaster" Target="notesMasters/notesMaster1.xml"/><Relationship Id="rId18" Type="http://schemas.openxmlformats.org/officeDocument/2006/relationships/font" Target="fonts/ComfortaaMedium-regular.fntdata"/><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partsight.org.uk/pss-lapel-badge" TargetMode="External"/><Relationship Id="rId3" Type="http://schemas.openxmlformats.org/officeDocument/2006/relationships/hyperlink" Target="https://www.shutterstock.com/es/image-vector/social-network-connection-global-business-communication-1683881017"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medium.com/justinmind/the-iterative-design-process-at-tokbox-3b61dd4a9063" TargetMode="Externa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gf312f79111_0_1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 name="Google Shape;97;gf312f79111_0_1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gf312f79111_0_3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 name="Google Shape;113;gf312f79111_0_3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Presentation of partners</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gea68d01b6e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 name="Google Shape;126;gea68d01b6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200"/>
              </a:spcAft>
              <a:buClr>
                <a:schemeClr val="dk1"/>
              </a:buClr>
              <a:buSzPts val="1100"/>
              <a:buFont typeface="Arial"/>
              <a:buNone/>
            </a:pPr>
            <a:r>
              <a:rPr b="1" lang="es" sz="1800">
                <a:solidFill>
                  <a:srgbClr val="595959"/>
                </a:solidFill>
              </a:rPr>
              <a:t>Background: </a:t>
            </a:r>
            <a:r>
              <a:rPr lang="es" sz="1800">
                <a:solidFill>
                  <a:srgbClr val="595959"/>
                </a:solidFill>
              </a:rPr>
              <a:t> Screen reader is the main assistive technology used by visually impaired internet users. While navigating the web, it voices a list of page elements, which are hard to keep in mind while trying to find your way online. Furthermore, most pages are designed with visual access in mind and do not translate well to screen reader navigation.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gf312f79111_0_3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0" name="Google Shape;160;gf312f79111_0_3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200"/>
              </a:spcAft>
              <a:buNone/>
            </a:pPr>
            <a:r>
              <a:rPr lang="es" sz="1800">
                <a:solidFill>
                  <a:srgbClr val="595959"/>
                </a:solidFill>
              </a:rPr>
              <a:t>The internet is not yet inclusive, and we want to use a tactile device to provide a nonlinear (more information than just a list), persistent (which can be checked anytime) webpage “minimap” adapted for screen reader users.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gf312f79111_0_4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5" name="Google Shape;205;gf312f79111_0_4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200"/>
              </a:spcAft>
              <a:buNone/>
            </a:pPr>
            <a:r>
              <a:rPr lang="es"/>
              <a:t>images: </a:t>
            </a:r>
            <a:r>
              <a:rPr lang="es" u="sng">
                <a:solidFill>
                  <a:schemeClr val="hlink"/>
                </a:solidFill>
                <a:hlinkClick r:id="rId2"/>
              </a:rPr>
              <a:t>https://www.partsight.org.uk/pss-lapel-badge</a:t>
            </a:r>
            <a:r>
              <a:rPr lang="es"/>
              <a:t> </a:t>
            </a:r>
            <a:r>
              <a:rPr lang="es" u="sng">
                <a:solidFill>
                  <a:schemeClr val="hlink"/>
                </a:solidFill>
                <a:hlinkClick r:id="rId3"/>
              </a:rPr>
              <a:t>https://www.shutterstock.com/es/image-vector/social-network-connection-global-business-communication-1683881017</a:t>
            </a:r>
            <a:r>
              <a:rPr lang="es"/>
              <a:t>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gf312f79111_0_5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5" name="Google Shape;215;gf312f79111_0_5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20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gf312f79111_0_4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8" name="Google Shape;228;gf312f79111_0_4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s">
                <a:solidFill>
                  <a:schemeClr val="dk1"/>
                </a:solidFill>
              </a:rPr>
              <a:t>CO-CREATION</a:t>
            </a:r>
            <a:r>
              <a:rPr lang="es">
                <a:solidFill>
                  <a:schemeClr val="dk1"/>
                </a:solidFill>
              </a:rPr>
              <a:t>. Share concept design, codesign with participants, validate device and collect feedback for the next design iteration </a:t>
            </a:r>
            <a:endParaRPr b="1">
              <a:solidFill>
                <a:schemeClr val="dk1"/>
              </a:solidFill>
            </a:endParaRPr>
          </a:p>
          <a:p>
            <a:pPr indent="0" lvl="0" marL="0" rtl="0" algn="l">
              <a:lnSpc>
                <a:spcPct val="115000"/>
              </a:lnSpc>
              <a:spcBef>
                <a:spcPts val="0"/>
              </a:spcBef>
              <a:spcAft>
                <a:spcPts val="0"/>
              </a:spcAft>
              <a:buNone/>
            </a:pPr>
            <a:r>
              <a:rPr b="1" lang="es">
                <a:solidFill>
                  <a:schemeClr val="dk1"/>
                </a:solidFill>
              </a:rPr>
              <a:t>CONSTRUCTION-TEST</a:t>
            </a:r>
            <a:r>
              <a:rPr lang="es">
                <a:solidFill>
                  <a:schemeClr val="dk1"/>
                </a:solidFill>
              </a:rPr>
              <a:t> Re-build device based on feedback. User validation and feedback for next iteration. </a:t>
            </a:r>
            <a:endParaRPr b="1">
              <a:solidFill>
                <a:schemeClr val="dk1"/>
              </a:solidFill>
            </a:endParaRPr>
          </a:p>
          <a:p>
            <a:pPr indent="0" lvl="0" marL="0" rtl="0" algn="l">
              <a:lnSpc>
                <a:spcPct val="115000"/>
              </a:lnSpc>
              <a:spcBef>
                <a:spcPts val="0"/>
              </a:spcBef>
              <a:spcAft>
                <a:spcPts val="0"/>
              </a:spcAft>
              <a:buNone/>
            </a:pPr>
            <a:r>
              <a:rPr b="1" lang="es">
                <a:solidFill>
                  <a:schemeClr val="dk1"/>
                </a:solidFill>
              </a:rPr>
              <a:t>EXPERIMENTATION</a:t>
            </a:r>
            <a:r>
              <a:rPr lang="es">
                <a:solidFill>
                  <a:schemeClr val="dk1"/>
                </a:solidFill>
              </a:rPr>
              <a:t>  n=5 pdv + 2 clinitians. 15 min training, 45 min testing while navigating the web: 1) capacity to navigate, 2) navigation performance, 3) user satisfaction (Quest). </a:t>
            </a:r>
            <a:endParaRPr>
              <a:solidFill>
                <a:schemeClr val="dk1"/>
              </a:solidFill>
            </a:endParaRPr>
          </a:p>
          <a:p>
            <a:pPr indent="0" lvl="0" marL="457200" rtl="0" algn="l">
              <a:lnSpc>
                <a:spcPct val="115000"/>
              </a:lnSpc>
              <a:spcBef>
                <a:spcPts val="0"/>
              </a:spcBef>
              <a:spcAft>
                <a:spcPts val="0"/>
              </a:spcAft>
              <a:buNone/>
            </a:pPr>
            <a:r>
              <a:t/>
            </a:r>
            <a:endParaRPr>
              <a:solidFill>
                <a:schemeClr val="dk1"/>
              </a:solidFill>
            </a:endParaRPr>
          </a:p>
          <a:p>
            <a:pPr indent="0" lvl="0" marL="457200" rtl="0" algn="l">
              <a:lnSpc>
                <a:spcPct val="115000"/>
              </a:lnSpc>
              <a:spcBef>
                <a:spcPts val="0"/>
              </a:spcBef>
              <a:spcAft>
                <a:spcPts val="0"/>
              </a:spcAft>
              <a:buNone/>
            </a:pPr>
            <a:r>
              <a:rPr lang="es">
                <a:solidFill>
                  <a:schemeClr val="dk1"/>
                </a:solidFill>
              </a:rPr>
              <a:t>image: </a:t>
            </a:r>
            <a:r>
              <a:rPr lang="es" u="sng">
                <a:solidFill>
                  <a:schemeClr val="hlink"/>
                </a:solidFill>
                <a:hlinkClick r:id="rId2"/>
              </a:rPr>
              <a:t>https://medium.com/justinmind/the-iterative-design-process-at-tokbox-3b61dd4a9063</a:t>
            </a:r>
            <a:r>
              <a:rPr lang="es">
                <a:solidFill>
                  <a:schemeClr val="dk1"/>
                </a:solidFill>
              </a:rPr>
              <a:t>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gf312f79111_0_4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7" name="Google Shape;237;gf312f79111_0_4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gf312f79111_0_5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5" name="Google Shape;245;gf312f79111_0_5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gf4a6043b2f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3" name="Google Shape;253;gf4a6043b2f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just">
              <a:lnSpc>
                <a:spcPct val="150000"/>
              </a:lnSpc>
              <a:spcBef>
                <a:spcPts val="1200"/>
              </a:spcBef>
              <a:spcAft>
                <a:spcPts val="0"/>
              </a:spcAft>
              <a:buClr>
                <a:schemeClr val="dk1"/>
              </a:buClr>
              <a:buSzPts val="1100"/>
              <a:buFont typeface="Arial"/>
              <a:buNone/>
            </a:pPr>
            <a:r>
              <a:rPr lang="es" sz="800">
                <a:solidFill>
                  <a:schemeClr val="dk1"/>
                </a:solidFill>
              </a:rPr>
              <a:t>However, navigating a web page still represents a challenge today for visually impaired users (Shethia &amp; Techatassanasoontorn, 2019). Web developers often lack awareness and expertise on designing accessible websites and often ignore how different users might interact with their websites (Fecke, Jeleniowski, &amp; Joisten, 2015)⁠⁠ . </a:t>
            </a:r>
            <a:endParaRPr sz="800">
              <a:solidFill>
                <a:schemeClr val="dk1"/>
              </a:solidFill>
            </a:endParaRPr>
          </a:p>
          <a:p>
            <a:pPr indent="0" lvl="0" marL="0" rtl="0" algn="just">
              <a:lnSpc>
                <a:spcPct val="150000"/>
              </a:lnSpc>
              <a:spcBef>
                <a:spcPts val="1200"/>
              </a:spcBef>
              <a:spcAft>
                <a:spcPts val="0"/>
              </a:spcAft>
              <a:buClr>
                <a:schemeClr val="dk1"/>
              </a:buClr>
              <a:buSzPts val="1100"/>
              <a:buFont typeface="Arial"/>
              <a:buNone/>
            </a:pPr>
            <a:r>
              <a:rPr lang="es" sz="800">
                <a:solidFill>
                  <a:schemeClr val="dk1"/>
                </a:solidFill>
              </a:rPr>
              <a:t>Currently, the most common technology for assisting internet navigation is the screen-reader, and around 80% of screen reader users operate exclusively with audio (Web Accessibility in Mind, 2019). </a:t>
            </a:r>
            <a:endParaRPr sz="800">
              <a:solidFill>
                <a:schemeClr val="dk1"/>
              </a:solidFill>
            </a:endParaRPr>
          </a:p>
          <a:p>
            <a:pPr indent="0" lvl="0" marL="0" rtl="0" algn="just">
              <a:lnSpc>
                <a:spcPct val="150000"/>
              </a:lnSpc>
              <a:spcBef>
                <a:spcPts val="1200"/>
              </a:spcBef>
              <a:spcAft>
                <a:spcPts val="1200"/>
              </a:spcAft>
              <a:buClr>
                <a:schemeClr val="dk1"/>
              </a:buClr>
              <a:buSzPts val="1100"/>
              <a:buFont typeface="Arial"/>
              <a:buNone/>
            </a:pPr>
            <a:r>
              <a:rPr lang="es" sz="800">
                <a:solidFill>
                  <a:schemeClr val="dk1"/>
                </a:solidFill>
              </a:rPr>
              <a:t>Because most web developers design pages with visual access in mind,  (Mahmud et. al, 2007) sighted users are visually presented with a web page rich in information; which does not translate well to the aural representation from the screen reader (Baez et al, 2019).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gf4a6043b2f_0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1" name="Google Shape;261;gf4a6043b2f_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just">
              <a:lnSpc>
                <a:spcPct val="150000"/>
              </a:lnSpc>
              <a:spcBef>
                <a:spcPts val="1200"/>
              </a:spcBef>
              <a:spcAft>
                <a:spcPts val="0"/>
              </a:spcAft>
              <a:buNone/>
            </a:pPr>
            <a:r>
              <a:rPr lang="es" sz="800">
                <a:solidFill>
                  <a:schemeClr val="dk1"/>
                </a:solidFill>
              </a:rPr>
              <a:t>However, navigating a web page still represents a challenge today for visually impaired users (Shethia &amp; Techatassanasoontorn, 2019). Web developers often lack awareness and expertise on designing accessible websites and often ignore how different users might interact with their websites (Fecke, Jeleniowski, &amp; Joisten, 2015)⁠⁠ . </a:t>
            </a:r>
            <a:endParaRPr sz="800">
              <a:solidFill>
                <a:schemeClr val="dk1"/>
              </a:solidFill>
            </a:endParaRPr>
          </a:p>
          <a:p>
            <a:pPr indent="0" lvl="0" marL="0" rtl="0" algn="just">
              <a:lnSpc>
                <a:spcPct val="150000"/>
              </a:lnSpc>
              <a:spcBef>
                <a:spcPts val="1200"/>
              </a:spcBef>
              <a:spcAft>
                <a:spcPts val="0"/>
              </a:spcAft>
              <a:buNone/>
            </a:pPr>
            <a:r>
              <a:rPr lang="es" sz="800">
                <a:solidFill>
                  <a:schemeClr val="dk1"/>
                </a:solidFill>
              </a:rPr>
              <a:t>Currently, the most common technology for assisting internet navigation is the screen-reader, and around 80% of screen reader users operate exclusively with audio (Web Accessibility in Mind, 2019). </a:t>
            </a:r>
            <a:endParaRPr sz="800">
              <a:solidFill>
                <a:schemeClr val="dk1"/>
              </a:solidFill>
            </a:endParaRPr>
          </a:p>
          <a:p>
            <a:pPr indent="0" lvl="0" marL="0" rtl="0" algn="just">
              <a:lnSpc>
                <a:spcPct val="150000"/>
              </a:lnSpc>
              <a:spcBef>
                <a:spcPts val="1200"/>
              </a:spcBef>
              <a:spcAft>
                <a:spcPts val="1200"/>
              </a:spcAft>
              <a:buNone/>
            </a:pPr>
            <a:r>
              <a:rPr lang="es" sz="800">
                <a:solidFill>
                  <a:schemeClr val="dk1"/>
                </a:solidFill>
              </a:rPr>
              <a:t>Because most web developers design pages with visual access in mind,  (Mahmud et. al, 2007) sighted users are visually presented with a web page rich in information; which does not translate well to the aural representation from the screen reader (Baez et al, 2019).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54" name="Shape 54"/>
        <p:cNvGrpSpPr/>
        <p:nvPr/>
      </p:nvGrpSpPr>
      <p:grpSpPr>
        <a:xfrm>
          <a:off x="0" y="0"/>
          <a:ext cx="0" cy="0"/>
          <a:chOff x="0" y="0"/>
          <a:chExt cx="0" cy="0"/>
        </a:xfrm>
      </p:grpSpPr>
      <p:sp>
        <p:nvSpPr>
          <p:cNvPr id="55" name="Google Shape;55;p14"/>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56" name="Google Shape;56;p14"/>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57" name="Google Shape;57;p1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58" name="Shape 58"/>
        <p:cNvGrpSpPr/>
        <p:nvPr/>
      </p:nvGrpSpPr>
      <p:grpSpPr>
        <a:xfrm>
          <a:off x="0" y="0"/>
          <a:ext cx="0" cy="0"/>
          <a:chOff x="0" y="0"/>
          <a:chExt cx="0" cy="0"/>
        </a:xfrm>
      </p:grpSpPr>
      <p:sp>
        <p:nvSpPr>
          <p:cNvPr id="59" name="Google Shape;59;p15"/>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60" name="Google Shape;60;p1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61" name="Shape 61"/>
        <p:cNvGrpSpPr/>
        <p:nvPr/>
      </p:nvGrpSpPr>
      <p:grpSpPr>
        <a:xfrm>
          <a:off x="0" y="0"/>
          <a:ext cx="0" cy="0"/>
          <a:chOff x="0" y="0"/>
          <a:chExt cx="0" cy="0"/>
        </a:xfrm>
      </p:grpSpPr>
      <p:sp>
        <p:nvSpPr>
          <p:cNvPr id="62" name="Google Shape;62;p1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3" name="Google Shape;63;p1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64" name="Google Shape;64;p1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65" name="Shape 65"/>
        <p:cNvGrpSpPr/>
        <p:nvPr/>
      </p:nvGrpSpPr>
      <p:grpSpPr>
        <a:xfrm>
          <a:off x="0" y="0"/>
          <a:ext cx="0" cy="0"/>
          <a:chOff x="0" y="0"/>
          <a:chExt cx="0" cy="0"/>
        </a:xfrm>
      </p:grpSpPr>
      <p:sp>
        <p:nvSpPr>
          <p:cNvPr id="66" name="Google Shape;66;p1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7" name="Google Shape;67;p17"/>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68" name="Google Shape;68;p17"/>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69" name="Google Shape;69;p1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0" name="Shape 70"/>
        <p:cNvGrpSpPr/>
        <p:nvPr/>
      </p:nvGrpSpPr>
      <p:grpSpPr>
        <a:xfrm>
          <a:off x="0" y="0"/>
          <a:ext cx="0" cy="0"/>
          <a:chOff x="0" y="0"/>
          <a:chExt cx="0" cy="0"/>
        </a:xfrm>
      </p:grpSpPr>
      <p:sp>
        <p:nvSpPr>
          <p:cNvPr id="71" name="Google Shape;71;p1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2" name="Google Shape;72;p1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73" name="Shape 73"/>
        <p:cNvGrpSpPr/>
        <p:nvPr/>
      </p:nvGrpSpPr>
      <p:grpSpPr>
        <a:xfrm>
          <a:off x="0" y="0"/>
          <a:ext cx="0" cy="0"/>
          <a:chOff x="0" y="0"/>
          <a:chExt cx="0" cy="0"/>
        </a:xfrm>
      </p:grpSpPr>
      <p:sp>
        <p:nvSpPr>
          <p:cNvPr id="74" name="Google Shape;74;p19"/>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75" name="Google Shape;75;p19"/>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Char char="●"/>
              <a:defRPr sz="12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76" name="Google Shape;76;p1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77" name="Shape 77"/>
        <p:cNvGrpSpPr/>
        <p:nvPr/>
      </p:nvGrpSpPr>
      <p:grpSpPr>
        <a:xfrm>
          <a:off x="0" y="0"/>
          <a:ext cx="0" cy="0"/>
          <a:chOff x="0" y="0"/>
          <a:chExt cx="0" cy="0"/>
        </a:xfrm>
      </p:grpSpPr>
      <p:sp>
        <p:nvSpPr>
          <p:cNvPr id="78" name="Google Shape;78;p20"/>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79" name="Google Shape;79;p2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80" name="Shape 80"/>
        <p:cNvGrpSpPr/>
        <p:nvPr/>
      </p:nvGrpSpPr>
      <p:grpSpPr>
        <a:xfrm>
          <a:off x="0" y="0"/>
          <a:ext cx="0" cy="0"/>
          <a:chOff x="0" y="0"/>
          <a:chExt cx="0" cy="0"/>
        </a:xfrm>
      </p:grpSpPr>
      <p:sp>
        <p:nvSpPr>
          <p:cNvPr id="81" name="Google Shape;81;p21"/>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21"/>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4200"/>
              <a:buNone/>
              <a:defRPr sz="42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83" name="Google Shape;83;p21"/>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84" name="Google Shape;84;p21"/>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85" name="Google Shape;85;p2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86" name="Shape 86"/>
        <p:cNvGrpSpPr/>
        <p:nvPr/>
      </p:nvGrpSpPr>
      <p:grpSpPr>
        <a:xfrm>
          <a:off x="0" y="0"/>
          <a:ext cx="0" cy="0"/>
          <a:chOff x="0" y="0"/>
          <a:chExt cx="0" cy="0"/>
        </a:xfrm>
      </p:grpSpPr>
      <p:sp>
        <p:nvSpPr>
          <p:cNvPr id="87" name="Google Shape;87;p22"/>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rtl="0">
              <a:lnSpc>
                <a:spcPct val="100000"/>
              </a:lnSpc>
              <a:spcBef>
                <a:spcPts val="0"/>
              </a:spcBef>
              <a:spcAft>
                <a:spcPts val="0"/>
              </a:spcAft>
              <a:buSzPts val="1800"/>
              <a:buNone/>
              <a:defRPr/>
            </a:lvl1pPr>
          </a:lstStyle>
          <a:p/>
        </p:txBody>
      </p:sp>
      <p:sp>
        <p:nvSpPr>
          <p:cNvPr id="88" name="Google Shape;88;p2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89" name="Shape 89"/>
        <p:cNvGrpSpPr/>
        <p:nvPr/>
      </p:nvGrpSpPr>
      <p:grpSpPr>
        <a:xfrm>
          <a:off x="0" y="0"/>
          <a:ext cx="0" cy="0"/>
          <a:chOff x="0" y="0"/>
          <a:chExt cx="0" cy="0"/>
        </a:xfrm>
      </p:grpSpPr>
      <p:sp>
        <p:nvSpPr>
          <p:cNvPr id="90" name="Google Shape;90;p23"/>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2000"/>
              <a:buNone/>
              <a:defRPr sz="120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91" name="Google Shape;91;p23"/>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rtl="0" algn="ctr">
              <a:spcBef>
                <a:spcPts val="0"/>
              </a:spcBef>
              <a:spcAft>
                <a:spcPts val="0"/>
              </a:spcAft>
              <a:buSzPts val="1800"/>
              <a:buChar char="●"/>
              <a:defRPr/>
            </a:lvl1pPr>
            <a:lvl2pPr indent="-317500" lvl="1" marL="914400" rtl="0" algn="ctr">
              <a:spcBef>
                <a:spcPts val="1600"/>
              </a:spcBef>
              <a:spcAft>
                <a:spcPts val="0"/>
              </a:spcAft>
              <a:buSzPts val="1400"/>
              <a:buChar char="○"/>
              <a:defRPr/>
            </a:lvl2pPr>
            <a:lvl3pPr indent="-317500" lvl="2" marL="1371600" rtl="0" algn="ctr">
              <a:spcBef>
                <a:spcPts val="1600"/>
              </a:spcBef>
              <a:spcAft>
                <a:spcPts val="0"/>
              </a:spcAft>
              <a:buSzPts val="1400"/>
              <a:buChar char="■"/>
              <a:defRPr/>
            </a:lvl3pPr>
            <a:lvl4pPr indent="-317500" lvl="3" marL="1828800" rtl="0" algn="ctr">
              <a:spcBef>
                <a:spcPts val="1600"/>
              </a:spcBef>
              <a:spcAft>
                <a:spcPts val="0"/>
              </a:spcAft>
              <a:buSzPts val="1400"/>
              <a:buChar char="●"/>
              <a:defRPr/>
            </a:lvl4pPr>
            <a:lvl5pPr indent="-317500" lvl="4" marL="2286000" rtl="0" algn="ctr">
              <a:spcBef>
                <a:spcPts val="1600"/>
              </a:spcBef>
              <a:spcAft>
                <a:spcPts val="0"/>
              </a:spcAft>
              <a:buSzPts val="1400"/>
              <a:buChar char="○"/>
              <a:defRPr/>
            </a:lvl5pPr>
            <a:lvl6pPr indent="-317500" lvl="5" marL="2743200" rtl="0" algn="ctr">
              <a:spcBef>
                <a:spcPts val="1600"/>
              </a:spcBef>
              <a:spcAft>
                <a:spcPts val="0"/>
              </a:spcAft>
              <a:buSzPts val="1400"/>
              <a:buChar char="■"/>
              <a:defRPr/>
            </a:lvl6pPr>
            <a:lvl7pPr indent="-317500" lvl="6" marL="3200400" rtl="0" algn="ctr">
              <a:spcBef>
                <a:spcPts val="1600"/>
              </a:spcBef>
              <a:spcAft>
                <a:spcPts val="0"/>
              </a:spcAft>
              <a:buSzPts val="1400"/>
              <a:buChar char="●"/>
              <a:defRPr/>
            </a:lvl7pPr>
            <a:lvl8pPr indent="-317500" lvl="7" marL="3657600" rtl="0" algn="ctr">
              <a:spcBef>
                <a:spcPts val="1600"/>
              </a:spcBef>
              <a:spcAft>
                <a:spcPts val="0"/>
              </a:spcAft>
              <a:buSzPts val="1400"/>
              <a:buChar char="○"/>
              <a:defRPr/>
            </a:lvl8pPr>
            <a:lvl9pPr indent="-317500" lvl="8" marL="4114800" rtl="0" algn="ctr">
              <a:spcBef>
                <a:spcPts val="1600"/>
              </a:spcBef>
              <a:spcAft>
                <a:spcPts val="1600"/>
              </a:spcAft>
              <a:buSzPts val="1400"/>
              <a:buChar char="■"/>
              <a:defRPr/>
            </a:lvl9pPr>
          </a:lstStyle>
          <a:p/>
        </p:txBody>
      </p:sp>
      <p:sp>
        <p:nvSpPr>
          <p:cNvPr id="92" name="Google Shape;92;p2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93" name="Shape 93"/>
        <p:cNvGrpSpPr/>
        <p:nvPr/>
      </p:nvGrpSpPr>
      <p:grpSpPr>
        <a:xfrm>
          <a:off x="0" y="0"/>
          <a:ext cx="0" cy="0"/>
          <a:chOff x="0" y="0"/>
          <a:chExt cx="0" cy="0"/>
        </a:xfrm>
      </p:grpSpPr>
      <p:sp>
        <p:nvSpPr>
          <p:cNvPr id="94" name="Google Shape;94;p2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1.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52" name="Google Shape;52;p1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rtl="0">
              <a:lnSpc>
                <a:spcPct val="115000"/>
              </a:lnSpc>
              <a:spcBef>
                <a:spcPts val="0"/>
              </a:spcBef>
              <a:spcAft>
                <a:spcPts val="0"/>
              </a:spcAft>
              <a:buClr>
                <a:schemeClr val="dk2"/>
              </a:buClr>
              <a:buSzPts val="1800"/>
              <a:buChar char="●"/>
              <a:defRPr sz="1800">
                <a:solidFill>
                  <a:schemeClr val="dk2"/>
                </a:solidFill>
              </a:defRPr>
            </a:lvl1pPr>
            <a:lvl2pPr indent="-317500" lvl="1" marL="914400" rtl="0">
              <a:lnSpc>
                <a:spcPct val="115000"/>
              </a:lnSpc>
              <a:spcBef>
                <a:spcPts val="1600"/>
              </a:spcBef>
              <a:spcAft>
                <a:spcPts val="0"/>
              </a:spcAft>
              <a:buClr>
                <a:schemeClr val="dk2"/>
              </a:buClr>
              <a:buSzPts val="1400"/>
              <a:buChar char="○"/>
              <a:defRPr>
                <a:solidFill>
                  <a:schemeClr val="dk2"/>
                </a:solidFill>
              </a:defRPr>
            </a:lvl2pPr>
            <a:lvl3pPr indent="-317500" lvl="2" marL="1371600" rtl="0">
              <a:lnSpc>
                <a:spcPct val="115000"/>
              </a:lnSpc>
              <a:spcBef>
                <a:spcPts val="1600"/>
              </a:spcBef>
              <a:spcAft>
                <a:spcPts val="0"/>
              </a:spcAft>
              <a:buClr>
                <a:schemeClr val="dk2"/>
              </a:buClr>
              <a:buSzPts val="1400"/>
              <a:buChar char="■"/>
              <a:defRPr>
                <a:solidFill>
                  <a:schemeClr val="dk2"/>
                </a:solidFill>
              </a:defRPr>
            </a:lvl3pPr>
            <a:lvl4pPr indent="-317500" lvl="3" marL="1828800" rtl="0">
              <a:lnSpc>
                <a:spcPct val="115000"/>
              </a:lnSpc>
              <a:spcBef>
                <a:spcPts val="1600"/>
              </a:spcBef>
              <a:spcAft>
                <a:spcPts val="0"/>
              </a:spcAft>
              <a:buClr>
                <a:schemeClr val="dk2"/>
              </a:buClr>
              <a:buSzPts val="1400"/>
              <a:buChar char="●"/>
              <a:defRPr>
                <a:solidFill>
                  <a:schemeClr val="dk2"/>
                </a:solidFill>
              </a:defRPr>
            </a:lvl4pPr>
            <a:lvl5pPr indent="-317500" lvl="4" marL="2286000" rtl="0">
              <a:lnSpc>
                <a:spcPct val="115000"/>
              </a:lnSpc>
              <a:spcBef>
                <a:spcPts val="1600"/>
              </a:spcBef>
              <a:spcAft>
                <a:spcPts val="0"/>
              </a:spcAft>
              <a:buClr>
                <a:schemeClr val="dk2"/>
              </a:buClr>
              <a:buSzPts val="1400"/>
              <a:buChar char="○"/>
              <a:defRPr>
                <a:solidFill>
                  <a:schemeClr val="dk2"/>
                </a:solidFill>
              </a:defRPr>
            </a:lvl5pPr>
            <a:lvl6pPr indent="-317500" lvl="5" marL="2743200" rtl="0">
              <a:lnSpc>
                <a:spcPct val="115000"/>
              </a:lnSpc>
              <a:spcBef>
                <a:spcPts val="1600"/>
              </a:spcBef>
              <a:spcAft>
                <a:spcPts val="0"/>
              </a:spcAft>
              <a:buClr>
                <a:schemeClr val="dk2"/>
              </a:buClr>
              <a:buSzPts val="1400"/>
              <a:buChar char="■"/>
              <a:defRPr>
                <a:solidFill>
                  <a:schemeClr val="dk2"/>
                </a:solidFill>
              </a:defRPr>
            </a:lvl6pPr>
            <a:lvl7pPr indent="-317500" lvl="6" marL="3200400" rtl="0">
              <a:lnSpc>
                <a:spcPct val="115000"/>
              </a:lnSpc>
              <a:spcBef>
                <a:spcPts val="1600"/>
              </a:spcBef>
              <a:spcAft>
                <a:spcPts val="0"/>
              </a:spcAft>
              <a:buClr>
                <a:schemeClr val="dk2"/>
              </a:buClr>
              <a:buSzPts val="1400"/>
              <a:buChar char="●"/>
              <a:defRPr>
                <a:solidFill>
                  <a:schemeClr val="dk2"/>
                </a:solidFill>
              </a:defRPr>
            </a:lvl7pPr>
            <a:lvl8pPr indent="-317500" lvl="7" marL="3657600" rtl="0">
              <a:lnSpc>
                <a:spcPct val="115000"/>
              </a:lnSpc>
              <a:spcBef>
                <a:spcPts val="1600"/>
              </a:spcBef>
              <a:spcAft>
                <a:spcPts val="0"/>
              </a:spcAft>
              <a:buClr>
                <a:schemeClr val="dk2"/>
              </a:buClr>
              <a:buSzPts val="1400"/>
              <a:buChar char="○"/>
              <a:defRPr>
                <a:solidFill>
                  <a:schemeClr val="dk2"/>
                </a:solidFill>
              </a:defRPr>
            </a:lvl8pPr>
            <a:lvl9pPr indent="-317500" lvl="8" marL="4114800" rtl="0">
              <a:lnSpc>
                <a:spcPct val="115000"/>
              </a:lnSpc>
              <a:spcBef>
                <a:spcPts val="1600"/>
              </a:spcBef>
              <a:spcAft>
                <a:spcPts val="1600"/>
              </a:spcAft>
              <a:buClr>
                <a:schemeClr val="dk2"/>
              </a:buClr>
              <a:buSzPts val="1400"/>
              <a:buChar char="■"/>
              <a:defRPr>
                <a:solidFill>
                  <a:schemeClr val="dk2"/>
                </a:solidFill>
              </a:defRPr>
            </a:lvl9pPr>
          </a:lstStyle>
          <a:p/>
        </p:txBody>
      </p:sp>
      <p:sp>
        <p:nvSpPr>
          <p:cNvPr id="53" name="Google Shape;53;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lgn="r">
              <a:buNone/>
              <a:defRPr sz="1000">
                <a:solidFill>
                  <a:schemeClr val="dk2"/>
                </a:solidFill>
              </a:defRPr>
            </a:lvl1pPr>
            <a:lvl2pPr lvl="1" rtl="0" algn="r">
              <a:buNone/>
              <a:defRPr sz="1000">
                <a:solidFill>
                  <a:schemeClr val="dk2"/>
                </a:solidFill>
              </a:defRPr>
            </a:lvl2pPr>
            <a:lvl3pPr lvl="2" rtl="0" algn="r">
              <a:buNone/>
              <a:defRPr sz="1000">
                <a:solidFill>
                  <a:schemeClr val="dk2"/>
                </a:solidFill>
              </a:defRPr>
            </a:lvl3pPr>
            <a:lvl4pPr lvl="3" rtl="0" algn="r">
              <a:buNone/>
              <a:defRPr sz="1000">
                <a:solidFill>
                  <a:schemeClr val="dk2"/>
                </a:solidFill>
              </a:defRPr>
            </a:lvl4pPr>
            <a:lvl5pPr lvl="4" rtl="0" algn="r">
              <a:buNone/>
              <a:defRPr sz="1000">
                <a:solidFill>
                  <a:schemeClr val="dk2"/>
                </a:solidFill>
              </a:defRPr>
            </a:lvl5pPr>
            <a:lvl6pPr lvl="5" rtl="0" algn="r">
              <a:buNone/>
              <a:defRPr sz="1000">
                <a:solidFill>
                  <a:schemeClr val="dk2"/>
                </a:solidFill>
              </a:defRPr>
            </a:lvl6pPr>
            <a:lvl7pPr lvl="6" rtl="0" algn="r">
              <a:buNone/>
              <a:defRPr sz="1000">
                <a:solidFill>
                  <a:schemeClr val="dk2"/>
                </a:solidFill>
              </a:defRPr>
            </a:lvl7pPr>
            <a:lvl8pPr lvl="7" rtl="0" algn="r">
              <a:buNone/>
              <a:defRPr sz="1000">
                <a:solidFill>
                  <a:schemeClr val="dk2"/>
                </a:solidFill>
              </a:defRPr>
            </a:lvl8pPr>
            <a:lvl9pPr lvl="8" rtl="0" algn="r">
              <a:buNone/>
              <a:defRPr sz="1000">
                <a:solidFill>
                  <a:schemeClr val="dk2"/>
                </a:solidFill>
              </a:defRPr>
            </a:lvl9pPr>
          </a:lstStyle>
          <a:p>
            <a:pPr indent="0" lvl="0" marL="0" rtl="0" algn="r">
              <a:spcBef>
                <a:spcPts val="0"/>
              </a:spcBef>
              <a:spcAft>
                <a:spcPts val="0"/>
              </a:spcAft>
              <a:buNone/>
            </a:pPr>
            <a:fld id="{00000000-1234-1234-1234-123412341234}" type="slidenum">
              <a:rPr lang="es"/>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xml"/><Relationship Id="rId3" Type="http://schemas.openxmlformats.org/officeDocument/2006/relationships/image" Target="../media/image13.png"/><Relationship Id="rId4" Type="http://schemas.openxmlformats.org/officeDocument/2006/relationships/image" Target="../media/image8.png"/><Relationship Id="rId5" Type="http://schemas.openxmlformats.org/officeDocument/2006/relationships/image" Target="../media/image6.png"/><Relationship Id="rId6" Type="http://schemas.openxmlformats.org/officeDocument/2006/relationships/image" Target="../media/image1.png"/><Relationship Id="rId7" Type="http://schemas.openxmlformats.org/officeDocument/2006/relationships/image" Target="../media/image2.png"/><Relationship Id="rId8"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xml"/><Relationship Id="rId3" Type="http://schemas.openxmlformats.org/officeDocument/2006/relationships/image" Target="../media/image13.png"/><Relationship Id="rId4" Type="http://schemas.openxmlformats.org/officeDocument/2006/relationships/image" Target="../media/image8.png"/><Relationship Id="rId5" Type="http://schemas.openxmlformats.org/officeDocument/2006/relationships/image" Target="../media/image6.png"/><Relationship Id="rId6" Type="http://schemas.openxmlformats.org/officeDocument/2006/relationships/image" Target="../media/image1.png"/><Relationship Id="rId7" Type="http://schemas.openxmlformats.org/officeDocument/2006/relationships/image" Target="../media/image2.png"/><Relationship Id="rId8" Type="http://schemas.openxmlformats.org/officeDocument/2006/relationships/image" Target="../media/image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9.png"/><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2.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4.png"/><Relationship Id="rId4" Type="http://schemas.openxmlformats.org/officeDocument/2006/relationships/image" Target="../media/image10.png"/><Relationship Id="rId5" Type="http://schemas.openxmlformats.org/officeDocument/2006/relationships/image" Target="../media/image5.png"/><Relationship Id="rId6" Type="http://schemas.openxmlformats.org/officeDocument/2006/relationships/image" Target="../media/image1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hyperlink" Target="https://webaim.org/projects/screenreadersurvey8/"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hyperlink" Target="https://www.partsight.org.uk/pss-lapel-badge" TargetMode="External"/><Relationship Id="rId4" Type="http://schemas.openxmlformats.org/officeDocument/2006/relationships/hyperlink" Target="https://www.shutterstock.com/es/image-vector/social-network-connection-global-business-communication-1683881017" TargetMode="External"/><Relationship Id="rId5" Type="http://schemas.openxmlformats.org/officeDocument/2006/relationships/hyperlink" Target="https://medium.com/justinmind/the-iterative-design-process-at-tokbox-3b61dd4a9063" TargetMode="External"/><Relationship Id="rId6" Type="http://schemas.openxmlformats.org/officeDocument/2006/relationships/image" Target="../media/image14.png"/><Relationship Id="rId7" Type="http://schemas.openxmlformats.org/officeDocument/2006/relationships/image" Target="../media/image12.png"/><Relationship Id="rId8"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25"/>
          <p:cNvSpPr/>
          <p:nvPr/>
        </p:nvSpPr>
        <p:spPr>
          <a:xfrm>
            <a:off x="7053325" y="0"/>
            <a:ext cx="2090700" cy="429000"/>
          </a:xfrm>
          <a:prstGeom prst="rect">
            <a:avLst/>
          </a:prstGeom>
          <a:solidFill>
            <a:srgbClr val="FFC10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25"/>
          <p:cNvSpPr txBox="1"/>
          <p:nvPr>
            <p:ph type="title"/>
          </p:nvPr>
        </p:nvSpPr>
        <p:spPr>
          <a:xfrm>
            <a:off x="0" y="930550"/>
            <a:ext cx="9144000" cy="1947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sz="3600">
                <a:latin typeface="Comfortaa"/>
                <a:ea typeface="Comfortaa"/>
                <a:cs typeface="Comfortaa"/>
                <a:sym typeface="Comfortaa"/>
              </a:rPr>
              <a:t>Co-Design of a Hierarchical Assistive Device for Non-Visual Internet Navigation</a:t>
            </a:r>
            <a:r>
              <a:rPr lang="es" sz="3600">
                <a:latin typeface="Comfortaa"/>
                <a:ea typeface="Comfortaa"/>
                <a:cs typeface="Comfortaa"/>
                <a:sym typeface="Comfortaa"/>
              </a:rPr>
              <a:t>.</a:t>
            </a:r>
            <a:endParaRPr sz="3600">
              <a:latin typeface="Comfortaa"/>
              <a:ea typeface="Comfortaa"/>
              <a:cs typeface="Comfortaa"/>
              <a:sym typeface="Comfortaa"/>
            </a:endParaRPr>
          </a:p>
        </p:txBody>
      </p:sp>
      <p:sp>
        <p:nvSpPr>
          <p:cNvPr id="101" name="Google Shape;101;p25"/>
          <p:cNvSpPr txBox="1"/>
          <p:nvPr/>
        </p:nvSpPr>
        <p:spPr>
          <a:xfrm>
            <a:off x="6639025" y="2517800"/>
            <a:ext cx="2505000" cy="12621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b="1" lang="es">
                <a:solidFill>
                  <a:schemeClr val="dk1"/>
                </a:solidFill>
                <a:latin typeface="Comfortaa"/>
                <a:ea typeface="Comfortaa"/>
                <a:cs typeface="Comfortaa"/>
                <a:sym typeface="Comfortaa"/>
              </a:rPr>
              <a:t>PhD Committee: </a:t>
            </a:r>
            <a:endParaRPr b="1">
              <a:solidFill>
                <a:schemeClr val="dk1"/>
              </a:solidFill>
              <a:latin typeface="Comfortaa"/>
              <a:ea typeface="Comfortaa"/>
              <a:cs typeface="Comfortaa"/>
              <a:sym typeface="Comfortaa"/>
            </a:endParaRPr>
          </a:p>
          <a:p>
            <a:pPr indent="0" lvl="0" marL="0" rtl="0" algn="r">
              <a:spcBef>
                <a:spcPts val="0"/>
              </a:spcBef>
              <a:spcAft>
                <a:spcPts val="0"/>
              </a:spcAft>
              <a:buNone/>
            </a:pPr>
            <a:r>
              <a:rPr lang="es">
                <a:solidFill>
                  <a:schemeClr val="dk1"/>
                </a:solidFill>
                <a:latin typeface="Comfortaa"/>
                <a:ea typeface="Comfortaa"/>
                <a:cs typeface="Comfortaa"/>
                <a:sym typeface="Comfortaa"/>
              </a:rPr>
              <a:t>Ph.D. Jocelyne Kiss</a:t>
            </a:r>
            <a:endParaRPr>
              <a:solidFill>
                <a:schemeClr val="dk1"/>
              </a:solidFill>
              <a:latin typeface="Comfortaa"/>
              <a:ea typeface="Comfortaa"/>
              <a:cs typeface="Comfortaa"/>
              <a:sym typeface="Comfortaa"/>
            </a:endParaRPr>
          </a:p>
          <a:p>
            <a:pPr indent="0" lvl="0" marL="0" rtl="0" algn="r">
              <a:spcBef>
                <a:spcPts val="0"/>
              </a:spcBef>
              <a:spcAft>
                <a:spcPts val="0"/>
              </a:spcAft>
              <a:buNone/>
            </a:pPr>
            <a:r>
              <a:rPr lang="es">
                <a:solidFill>
                  <a:schemeClr val="dk1"/>
                </a:solidFill>
                <a:latin typeface="Comfortaa"/>
                <a:ea typeface="Comfortaa"/>
                <a:cs typeface="Comfortaa"/>
                <a:sym typeface="Comfortaa"/>
              </a:rPr>
              <a:t>Ph.D.  Geoffrey Edwards</a:t>
            </a:r>
            <a:endParaRPr>
              <a:solidFill>
                <a:schemeClr val="dk1"/>
              </a:solidFill>
              <a:latin typeface="Comfortaa"/>
              <a:ea typeface="Comfortaa"/>
              <a:cs typeface="Comfortaa"/>
              <a:sym typeface="Comfortaa"/>
            </a:endParaRPr>
          </a:p>
          <a:p>
            <a:pPr indent="0" lvl="0" marL="0" rtl="0" algn="r">
              <a:spcBef>
                <a:spcPts val="0"/>
              </a:spcBef>
              <a:spcAft>
                <a:spcPts val="0"/>
              </a:spcAft>
              <a:buNone/>
            </a:pPr>
            <a:r>
              <a:rPr lang="es">
                <a:solidFill>
                  <a:schemeClr val="dk1"/>
                </a:solidFill>
                <a:latin typeface="Comfortaa"/>
                <a:ea typeface="Comfortaa"/>
                <a:cs typeface="Comfortaa"/>
                <a:sym typeface="Comfortaa"/>
              </a:rPr>
              <a:t>Ph.D.  Ernesto Morales</a:t>
            </a:r>
            <a:endParaRPr>
              <a:solidFill>
                <a:schemeClr val="dk1"/>
              </a:solidFill>
              <a:latin typeface="Comfortaa"/>
              <a:ea typeface="Comfortaa"/>
              <a:cs typeface="Comfortaa"/>
              <a:sym typeface="Comfortaa"/>
            </a:endParaRPr>
          </a:p>
          <a:p>
            <a:pPr indent="0" lvl="0" marL="0" rtl="0" algn="r">
              <a:spcBef>
                <a:spcPts val="0"/>
              </a:spcBef>
              <a:spcAft>
                <a:spcPts val="0"/>
              </a:spcAft>
              <a:buNone/>
            </a:pPr>
            <a:r>
              <a:rPr lang="es">
                <a:solidFill>
                  <a:schemeClr val="dk1"/>
                </a:solidFill>
                <a:latin typeface="Comfortaa"/>
                <a:ea typeface="Comfortaa"/>
                <a:cs typeface="Comfortaa"/>
                <a:sym typeface="Comfortaa"/>
              </a:rPr>
              <a:t> Ph.D.  Walter Wittich</a:t>
            </a:r>
            <a:endParaRPr>
              <a:solidFill>
                <a:schemeClr val="dk1"/>
              </a:solidFill>
            </a:endParaRPr>
          </a:p>
        </p:txBody>
      </p:sp>
      <p:sp>
        <p:nvSpPr>
          <p:cNvPr id="102" name="Google Shape;102;p25"/>
          <p:cNvSpPr txBox="1"/>
          <p:nvPr/>
        </p:nvSpPr>
        <p:spPr>
          <a:xfrm>
            <a:off x="3702625" y="3270438"/>
            <a:ext cx="2936400" cy="78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s" sz="2200">
                <a:solidFill>
                  <a:schemeClr val="dk1"/>
                </a:solidFill>
                <a:latin typeface="Comfortaa"/>
                <a:ea typeface="Comfortaa"/>
                <a:cs typeface="Comfortaa"/>
                <a:sym typeface="Comfortaa"/>
              </a:rPr>
              <a:t>Juan Nino,</a:t>
            </a:r>
            <a:endParaRPr b="1" sz="2200">
              <a:solidFill>
                <a:schemeClr val="dk1"/>
              </a:solidFill>
              <a:latin typeface="Comfortaa"/>
              <a:ea typeface="Comfortaa"/>
              <a:cs typeface="Comfortaa"/>
              <a:sym typeface="Comfortaa"/>
            </a:endParaRPr>
          </a:p>
          <a:p>
            <a:pPr indent="0" lvl="0" marL="0" rtl="0" algn="ctr">
              <a:spcBef>
                <a:spcPts val="0"/>
              </a:spcBef>
              <a:spcAft>
                <a:spcPts val="0"/>
              </a:spcAft>
              <a:buClr>
                <a:schemeClr val="dk1"/>
              </a:buClr>
              <a:buSzPts val="1100"/>
              <a:buFont typeface="Arial"/>
              <a:buNone/>
            </a:pPr>
            <a:r>
              <a:rPr lang="es" sz="1500">
                <a:solidFill>
                  <a:schemeClr val="dk1"/>
                </a:solidFill>
                <a:latin typeface="Comfortaa"/>
                <a:ea typeface="Comfortaa"/>
                <a:cs typeface="Comfortaa"/>
                <a:sym typeface="Comfortaa"/>
              </a:rPr>
              <a:t>PhD Candidate</a:t>
            </a:r>
            <a:endParaRPr sz="2200">
              <a:solidFill>
                <a:schemeClr val="dk1"/>
              </a:solidFill>
              <a:latin typeface="Comfortaa"/>
              <a:ea typeface="Comfortaa"/>
              <a:cs typeface="Comfortaa"/>
              <a:sym typeface="Comfortaa"/>
            </a:endParaRPr>
          </a:p>
          <a:p>
            <a:pPr indent="0" lvl="0" marL="0" rtl="0" algn="ctr">
              <a:spcBef>
                <a:spcPts val="0"/>
              </a:spcBef>
              <a:spcAft>
                <a:spcPts val="0"/>
              </a:spcAft>
              <a:buNone/>
            </a:pPr>
            <a:r>
              <a:t/>
            </a:r>
            <a:endParaRPr sz="200">
              <a:solidFill>
                <a:schemeClr val="dk1"/>
              </a:solidFill>
            </a:endParaRPr>
          </a:p>
        </p:txBody>
      </p:sp>
      <p:sp>
        <p:nvSpPr>
          <p:cNvPr id="103" name="Google Shape;103;p25"/>
          <p:cNvSpPr/>
          <p:nvPr/>
        </p:nvSpPr>
        <p:spPr>
          <a:xfrm>
            <a:off x="16125" y="0"/>
            <a:ext cx="7037100" cy="429000"/>
          </a:xfrm>
          <a:prstGeom prst="rect">
            <a:avLst/>
          </a:prstGeom>
          <a:solidFill>
            <a:srgbClr val="E3051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4" name="Google Shape;104;p25"/>
          <p:cNvPicPr preferRelativeResize="0"/>
          <p:nvPr/>
        </p:nvPicPr>
        <p:blipFill>
          <a:blip r:embed="rId3">
            <a:alphaModFix/>
          </a:blip>
          <a:stretch>
            <a:fillRect/>
          </a:stretch>
        </p:blipFill>
        <p:spPr>
          <a:xfrm>
            <a:off x="-14770" y="4452018"/>
            <a:ext cx="2090700" cy="428961"/>
          </a:xfrm>
          <a:prstGeom prst="rect">
            <a:avLst/>
          </a:prstGeom>
          <a:noFill/>
          <a:ln>
            <a:noFill/>
          </a:ln>
        </p:spPr>
      </p:pic>
      <p:pic>
        <p:nvPicPr>
          <p:cNvPr id="105" name="Google Shape;105;p25"/>
          <p:cNvPicPr preferRelativeResize="0"/>
          <p:nvPr/>
        </p:nvPicPr>
        <p:blipFill>
          <a:blip r:embed="rId4">
            <a:alphaModFix/>
          </a:blip>
          <a:stretch>
            <a:fillRect/>
          </a:stretch>
        </p:blipFill>
        <p:spPr>
          <a:xfrm>
            <a:off x="5592786" y="4488850"/>
            <a:ext cx="3551215" cy="568700"/>
          </a:xfrm>
          <a:prstGeom prst="rect">
            <a:avLst/>
          </a:prstGeom>
          <a:noFill/>
          <a:ln>
            <a:noFill/>
          </a:ln>
        </p:spPr>
      </p:pic>
      <p:sp>
        <p:nvSpPr>
          <p:cNvPr id="106" name="Google Shape;106;p25"/>
          <p:cNvSpPr txBox="1"/>
          <p:nvPr/>
        </p:nvSpPr>
        <p:spPr>
          <a:xfrm>
            <a:off x="5364174" y="4140675"/>
            <a:ext cx="2993100" cy="5388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b="1" lang="es" sz="1150">
                <a:solidFill>
                  <a:srgbClr val="282828"/>
                </a:solidFill>
                <a:highlight>
                  <a:srgbClr val="FFFFFF"/>
                </a:highlight>
              </a:rPr>
              <a:t>Denis Simard</a:t>
            </a:r>
            <a:endParaRPr b="1" sz="1150">
              <a:solidFill>
                <a:srgbClr val="282828"/>
              </a:solidFill>
              <a:highlight>
                <a:srgbClr val="FFFFFF"/>
              </a:highlight>
            </a:endParaRPr>
          </a:p>
          <a:p>
            <a:pPr indent="0" lvl="0" marL="0" rtl="0" algn="r">
              <a:spcBef>
                <a:spcPts val="0"/>
              </a:spcBef>
              <a:spcAft>
                <a:spcPts val="0"/>
              </a:spcAft>
              <a:buNone/>
            </a:pPr>
            <a:r>
              <a:rPr lang="es" sz="1150">
                <a:solidFill>
                  <a:srgbClr val="282828"/>
                </a:solidFill>
                <a:highlight>
                  <a:srgbClr val="FFFFFF"/>
                </a:highlight>
              </a:rPr>
              <a:t>Vice-Dean of </a:t>
            </a:r>
            <a:endParaRPr>
              <a:solidFill>
                <a:schemeClr val="dk1"/>
              </a:solidFill>
            </a:endParaRPr>
          </a:p>
        </p:txBody>
      </p:sp>
      <p:pic>
        <p:nvPicPr>
          <p:cNvPr id="107" name="Google Shape;107;p25"/>
          <p:cNvPicPr preferRelativeResize="0"/>
          <p:nvPr/>
        </p:nvPicPr>
        <p:blipFill>
          <a:blip r:embed="rId5">
            <a:alphaModFix/>
          </a:blip>
          <a:stretch>
            <a:fillRect/>
          </a:stretch>
        </p:blipFill>
        <p:spPr>
          <a:xfrm>
            <a:off x="2901225" y="4452025"/>
            <a:ext cx="2505000" cy="568703"/>
          </a:xfrm>
          <a:prstGeom prst="rect">
            <a:avLst/>
          </a:prstGeom>
          <a:noFill/>
          <a:ln>
            <a:noFill/>
          </a:ln>
        </p:spPr>
      </p:pic>
      <p:pic>
        <p:nvPicPr>
          <p:cNvPr id="108" name="Google Shape;108;p25"/>
          <p:cNvPicPr preferRelativeResize="0"/>
          <p:nvPr/>
        </p:nvPicPr>
        <p:blipFill>
          <a:blip r:embed="rId6">
            <a:alphaModFix/>
          </a:blip>
          <a:stretch>
            <a:fillRect/>
          </a:stretch>
        </p:blipFill>
        <p:spPr>
          <a:xfrm>
            <a:off x="16113" y="3488303"/>
            <a:ext cx="2028900" cy="584310"/>
          </a:xfrm>
          <a:prstGeom prst="rect">
            <a:avLst/>
          </a:prstGeom>
          <a:noFill/>
          <a:ln>
            <a:noFill/>
          </a:ln>
        </p:spPr>
      </p:pic>
      <p:pic>
        <p:nvPicPr>
          <p:cNvPr id="109" name="Google Shape;109;p25"/>
          <p:cNvPicPr preferRelativeResize="0"/>
          <p:nvPr/>
        </p:nvPicPr>
        <p:blipFill>
          <a:blip r:embed="rId7">
            <a:alphaModFix/>
          </a:blip>
          <a:stretch>
            <a:fillRect/>
          </a:stretch>
        </p:blipFill>
        <p:spPr>
          <a:xfrm>
            <a:off x="130784" y="2351521"/>
            <a:ext cx="1221564" cy="612575"/>
          </a:xfrm>
          <a:prstGeom prst="rect">
            <a:avLst/>
          </a:prstGeom>
          <a:noFill/>
          <a:ln>
            <a:noFill/>
          </a:ln>
        </p:spPr>
      </p:pic>
      <p:pic>
        <p:nvPicPr>
          <p:cNvPr id="110" name="Google Shape;110;p25"/>
          <p:cNvPicPr preferRelativeResize="0"/>
          <p:nvPr/>
        </p:nvPicPr>
        <p:blipFill>
          <a:blip r:embed="rId8">
            <a:alphaModFix/>
          </a:blip>
          <a:stretch>
            <a:fillRect/>
          </a:stretch>
        </p:blipFill>
        <p:spPr>
          <a:xfrm>
            <a:off x="2045020" y="3488295"/>
            <a:ext cx="1887441" cy="7887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p26"/>
          <p:cNvSpPr/>
          <p:nvPr/>
        </p:nvSpPr>
        <p:spPr>
          <a:xfrm>
            <a:off x="7053325" y="0"/>
            <a:ext cx="2090700" cy="429000"/>
          </a:xfrm>
          <a:prstGeom prst="rect">
            <a:avLst/>
          </a:prstGeom>
          <a:solidFill>
            <a:srgbClr val="FFC10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26"/>
          <p:cNvSpPr txBox="1"/>
          <p:nvPr>
            <p:ph type="title"/>
          </p:nvPr>
        </p:nvSpPr>
        <p:spPr>
          <a:xfrm>
            <a:off x="0" y="930550"/>
            <a:ext cx="9144000" cy="1947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i="1" lang="es" sz="3600">
                <a:latin typeface="Comfortaa"/>
                <a:ea typeface="Comfortaa"/>
                <a:cs typeface="Comfortaa"/>
                <a:sym typeface="Comfortaa"/>
              </a:rPr>
              <a:t>“ Supporting non visual internet navigation, towards a more inclusive internet. </a:t>
            </a:r>
            <a:r>
              <a:rPr lang="es" sz="3600">
                <a:latin typeface="Comfortaa"/>
                <a:ea typeface="Comfortaa"/>
                <a:cs typeface="Comfortaa"/>
                <a:sym typeface="Comfortaa"/>
              </a:rPr>
              <a:t>”</a:t>
            </a:r>
            <a:endParaRPr sz="3600">
              <a:latin typeface="Comfortaa"/>
              <a:ea typeface="Comfortaa"/>
              <a:cs typeface="Comfortaa"/>
              <a:sym typeface="Comfortaa"/>
            </a:endParaRPr>
          </a:p>
        </p:txBody>
      </p:sp>
      <p:sp>
        <p:nvSpPr>
          <p:cNvPr id="117" name="Google Shape;117;p26"/>
          <p:cNvSpPr/>
          <p:nvPr/>
        </p:nvSpPr>
        <p:spPr>
          <a:xfrm>
            <a:off x="16125" y="0"/>
            <a:ext cx="7037100" cy="429000"/>
          </a:xfrm>
          <a:prstGeom prst="rect">
            <a:avLst/>
          </a:prstGeom>
          <a:solidFill>
            <a:srgbClr val="E3051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8" name="Google Shape;118;p26"/>
          <p:cNvPicPr preferRelativeResize="0"/>
          <p:nvPr/>
        </p:nvPicPr>
        <p:blipFill>
          <a:blip r:embed="rId3">
            <a:alphaModFix/>
          </a:blip>
          <a:stretch>
            <a:fillRect/>
          </a:stretch>
        </p:blipFill>
        <p:spPr>
          <a:xfrm>
            <a:off x="16122" y="3167573"/>
            <a:ext cx="3379800" cy="693450"/>
          </a:xfrm>
          <a:prstGeom prst="rect">
            <a:avLst/>
          </a:prstGeom>
          <a:noFill/>
          <a:ln>
            <a:noFill/>
          </a:ln>
        </p:spPr>
      </p:pic>
      <p:pic>
        <p:nvPicPr>
          <p:cNvPr id="119" name="Google Shape;119;p26"/>
          <p:cNvPicPr preferRelativeResize="0"/>
          <p:nvPr/>
        </p:nvPicPr>
        <p:blipFill rotWithShape="1">
          <a:blip r:embed="rId4">
            <a:alphaModFix/>
          </a:blip>
          <a:srcRect b="0" l="0" r="53855" t="0"/>
          <a:stretch/>
        </p:blipFill>
        <p:spPr>
          <a:xfrm>
            <a:off x="6473271" y="4216625"/>
            <a:ext cx="2670735" cy="926875"/>
          </a:xfrm>
          <a:prstGeom prst="rect">
            <a:avLst/>
          </a:prstGeom>
          <a:noFill/>
          <a:ln>
            <a:noFill/>
          </a:ln>
        </p:spPr>
      </p:pic>
      <p:pic>
        <p:nvPicPr>
          <p:cNvPr id="120" name="Google Shape;120;p26"/>
          <p:cNvPicPr preferRelativeResize="0"/>
          <p:nvPr/>
        </p:nvPicPr>
        <p:blipFill>
          <a:blip r:embed="rId5">
            <a:alphaModFix/>
          </a:blip>
          <a:stretch>
            <a:fillRect/>
          </a:stretch>
        </p:blipFill>
        <p:spPr>
          <a:xfrm>
            <a:off x="92225" y="4151050"/>
            <a:ext cx="4082665" cy="926875"/>
          </a:xfrm>
          <a:prstGeom prst="rect">
            <a:avLst/>
          </a:prstGeom>
          <a:noFill/>
          <a:ln>
            <a:noFill/>
          </a:ln>
        </p:spPr>
      </p:pic>
      <p:pic>
        <p:nvPicPr>
          <p:cNvPr id="121" name="Google Shape;121;p26"/>
          <p:cNvPicPr preferRelativeResize="0"/>
          <p:nvPr/>
        </p:nvPicPr>
        <p:blipFill>
          <a:blip r:embed="rId6">
            <a:alphaModFix/>
          </a:blip>
          <a:stretch>
            <a:fillRect/>
          </a:stretch>
        </p:blipFill>
        <p:spPr>
          <a:xfrm>
            <a:off x="3876425" y="3025610"/>
            <a:ext cx="2900764" cy="835415"/>
          </a:xfrm>
          <a:prstGeom prst="rect">
            <a:avLst/>
          </a:prstGeom>
          <a:noFill/>
          <a:ln>
            <a:noFill/>
          </a:ln>
        </p:spPr>
      </p:pic>
      <p:pic>
        <p:nvPicPr>
          <p:cNvPr id="122" name="Google Shape;122;p26"/>
          <p:cNvPicPr preferRelativeResize="0"/>
          <p:nvPr/>
        </p:nvPicPr>
        <p:blipFill>
          <a:blip r:embed="rId7">
            <a:alphaModFix/>
          </a:blip>
          <a:stretch>
            <a:fillRect/>
          </a:stretch>
        </p:blipFill>
        <p:spPr>
          <a:xfrm>
            <a:off x="7125157" y="2955115"/>
            <a:ext cx="1947023" cy="976374"/>
          </a:xfrm>
          <a:prstGeom prst="rect">
            <a:avLst/>
          </a:prstGeom>
          <a:noFill/>
          <a:ln>
            <a:noFill/>
          </a:ln>
        </p:spPr>
      </p:pic>
      <p:pic>
        <p:nvPicPr>
          <p:cNvPr id="123" name="Google Shape;123;p26"/>
          <p:cNvPicPr preferRelativeResize="0"/>
          <p:nvPr/>
        </p:nvPicPr>
        <p:blipFill>
          <a:blip r:embed="rId8">
            <a:alphaModFix/>
          </a:blip>
          <a:stretch>
            <a:fillRect/>
          </a:stretch>
        </p:blipFill>
        <p:spPr>
          <a:xfrm>
            <a:off x="4326495" y="4354795"/>
            <a:ext cx="1887441" cy="7887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p27"/>
          <p:cNvSpPr txBox="1"/>
          <p:nvPr>
            <p:ph type="title"/>
          </p:nvPr>
        </p:nvSpPr>
        <p:spPr>
          <a:xfrm>
            <a:off x="41075" y="88250"/>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s">
                <a:latin typeface="Comfortaa"/>
                <a:ea typeface="Comfortaa"/>
                <a:cs typeface="Comfortaa"/>
                <a:sym typeface="Comfortaa"/>
              </a:rPr>
              <a:t>Visual vs S</a:t>
            </a:r>
            <a:r>
              <a:rPr lang="es">
                <a:latin typeface="Comfortaa"/>
                <a:ea typeface="Comfortaa"/>
                <a:cs typeface="Comfortaa"/>
                <a:sym typeface="Comfortaa"/>
              </a:rPr>
              <a:t>creen Reader</a:t>
            </a:r>
            <a:r>
              <a:rPr lang="es">
                <a:latin typeface="Comfortaa"/>
                <a:ea typeface="Comfortaa"/>
                <a:cs typeface="Comfortaa"/>
                <a:sym typeface="Comfortaa"/>
              </a:rPr>
              <a:t> Internet Experience. </a:t>
            </a:r>
            <a:endParaRPr>
              <a:latin typeface="Comfortaa"/>
              <a:ea typeface="Comfortaa"/>
              <a:cs typeface="Comfortaa"/>
              <a:sym typeface="Comfortaa"/>
            </a:endParaRPr>
          </a:p>
        </p:txBody>
      </p:sp>
      <p:sp>
        <p:nvSpPr>
          <p:cNvPr id="129" name="Google Shape;129;p27"/>
          <p:cNvSpPr/>
          <p:nvPr/>
        </p:nvSpPr>
        <p:spPr>
          <a:xfrm>
            <a:off x="4725150" y="1209350"/>
            <a:ext cx="4243800" cy="3365100"/>
          </a:xfrm>
          <a:prstGeom prst="rect">
            <a:avLst/>
          </a:prstGeom>
          <a:noFill/>
          <a:ln cap="flat" cmpd="sng" w="76200">
            <a:solidFill>
              <a:srgbClr val="9FC5E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27"/>
          <p:cNvSpPr txBox="1"/>
          <p:nvPr/>
        </p:nvSpPr>
        <p:spPr>
          <a:xfrm>
            <a:off x="4725150" y="615413"/>
            <a:ext cx="4243800" cy="491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s" sz="2100">
                <a:solidFill>
                  <a:srgbClr val="3C78D8"/>
                </a:solidFill>
                <a:latin typeface="Comfortaa"/>
                <a:ea typeface="Comfortaa"/>
                <a:cs typeface="Comfortaa"/>
                <a:sym typeface="Comfortaa"/>
              </a:rPr>
              <a:t>Aural presentation</a:t>
            </a:r>
            <a:endParaRPr b="1" sz="2100">
              <a:solidFill>
                <a:srgbClr val="3C78D8"/>
              </a:solidFill>
              <a:latin typeface="Comfortaa"/>
              <a:ea typeface="Comfortaa"/>
              <a:cs typeface="Comfortaa"/>
              <a:sym typeface="Comfortaa"/>
            </a:endParaRPr>
          </a:p>
        </p:txBody>
      </p:sp>
      <p:pic>
        <p:nvPicPr>
          <p:cNvPr id="131" name="Google Shape;131;p27"/>
          <p:cNvPicPr preferRelativeResize="0"/>
          <p:nvPr/>
        </p:nvPicPr>
        <p:blipFill rotWithShape="1">
          <a:blip r:embed="rId3">
            <a:alphaModFix/>
          </a:blip>
          <a:srcRect b="0" l="0" r="26335" t="0"/>
          <a:stretch/>
        </p:blipFill>
        <p:spPr>
          <a:xfrm>
            <a:off x="5740675" y="1133500"/>
            <a:ext cx="3228226" cy="3516800"/>
          </a:xfrm>
          <a:prstGeom prst="rect">
            <a:avLst/>
          </a:prstGeom>
          <a:noFill/>
          <a:ln>
            <a:noFill/>
          </a:ln>
        </p:spPr>
      </p:pic>
      <p:sp>
        <p:nvSpPr>
          <p:cNvPr id="132" name="Google Shape;132;p27"/>
          <p:cNvSpPr txBox="1"/>
          <p:nvPr/>
        </p:nvSpPr>
        <p:spPr>
          <a:xfrm>
            <a:off x="4775950" y="1456625"/>
            <a:ext cx="1257000" cy="441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s" sz="1600">
                <a:solidFill>
                  <a:srgbClr val="38761D"/>
                </a:solidFill>
                <a:latin typeface="Comfortaa Medium"/>
                <a:ea typeface="Comfortaa Medium"/>
                <a:cs typeface="Comfortaa Medium"/>
                <a:sym typeface="Comfortaa Medium"/>
              </a:rPr>
              <a:t>Structure</a:t>
            </a:r>
            <a:endParaRPr sz="1600">
              <a:solidFill>
                <a:srgbClr val="38761D"/>
              </a:solidFill>
            </a:endParaRPr>
          </a:p>
        </p:txBody>
      </p:sp>
      <p:sp>
        <p:nvSpPr>
          <p:cNvPr id="133" name="Google Shape;133;p27"/>
          <p:cNvSpPr txBox="1"/>
          <p:nvPr/>
        </p:nvSpPr>
        <p:spPr>
          <a:xfrm>
            <a:off x="6996775" y="1456625"/>
            <a:ext cx="1101300" cy="441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s" sz="1600">
                <a:solidFill>
                  <a:srgbClr val="990000"/>
                </a:solidFill>
                <a:latin typeface="Comfortaa Medium"/>
                <a:ea typeface="Comfortaa Medium"/>
                <a:cs typeface="Comfortaa Medium"/>
                <a:sym typeface="Comfortaa Medium"/>
              </a:rPr>
              <a:t>Content</a:t>
            </a:r>
            <a:endParaRPr sz="1600">
              <a:solidFill>
                <a:srgbClr val="990000"/>
              </a:solidFill>
            </a:endParaRPr>
          </a:p>
        </p:txBody>
      </p:sp>
      <p:sp>
        <p:nvSpPr>
          <p:cNvPr id="134" name="Google Shape;134;p27"/>
          <p:cNvSpPr/>
          <p:nvPr/>
        </p:nvSpPr>
        <p:spPr>
          <a:xfrm>
            <a:off x="5935625" y="1413125"/>
            <a:ext cx="1175100" cy="885000"/>
          </a:xfrm>
          <a:prstGeom prst="rect">
            <a:avLst/>
          </a:prstGeom>
          <a:solidFill>
            <a:srgbClr val="D9D9D9">
              <a:alpha val="687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27"/>
          <p:cNvSpPr/>
          <p:nvPr/>
        </p:nvSpPr>
        <p:spPr>
          <a:xfrm>
            <a:off x="5935625" y="2907625"/>
            <a:ext cx="1175100" cy="1247700"/>
          </a:xfrm>
          <a:prstGeom prst="rect">
            <a:avLst/>
          </a:prstGeom>
          <a:solidFill>
            <a:srgbClr val="D9D9D9">
              <a:alpha val="687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36" name="Google Shape;136;p27"/>
          <p:cNvCxnSpPr/>
          <p:nvPr/>
        </p:nvCxnSpPr>
        <p:spPr>
          <a:xfrm rot="10800000">
            <a:off x="7451850" y="2813325"/>
            <a:ext cx="159600" cy="369900"/>
          </a:xfrm>
          <a:prstGeom prst="straightConnector1">
            <a:avLst/>
          </a:prstGeom>
          <a:noFill/>
          <a:ln cap="flat" cmpd="sng" w="9525">
            <a:solidFill>
              <a:srgbClr val="595959"/>
            </a:solidFill>
            <a:prstDash val="solid"/>
            <a:round/>
            <a:headEnd len="med" w="med" type="none"/>
            <a:tailEnd len="med" w="med" type="triangle"/>
          </a:ln>
        </p:spPr>
      </p:cxnSp>
      <p:sp>
        <p:nvSpPr>
          <p:cNvPr id="137" name="Google Shape;137;p27"/>
          <p:cNvSpPr txBox="1"/>
          <p:nvPr/>
        </p:nvSpPr>
        <p:spPr>
          <a:xfrm>
            <a:off x="7147175" y="3074375"/>
            <a:ext cx="1414500" cy="491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
              <a:t>Screen reader</a:t>
            </a:r>
            <a:endParaRPr/>
          </a:p>
        </p:txBody>
      </p:sp>
      <p:sp>
        <p:nvSpPr>
          <p:cNvPr id="138" name="Google Shape;138;p27"/>
          <p:cNvSpPr/>
          <p:nvPr/>
        </p:nvSpPr>
        <p:spPr>
          <a:xfrm>
            <a:off x="7045250" y="5100350"/>
            <a:ext cx="2090700" cy="43200"/>
          </a:xfrm>
          <a:prstGeom prst="rect">
            <a:avLst/>
          </a:prstGeom>
          <a:solidFill>
            <a:srgbClr val="FFC10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27"/>
          <p:cNvSpPr/>
          <p:nvPr/>
        </p:nvSpPr>
        <p:spPr>
          <a:xfrm>
            <a:off x="8050" y="5100350"/>
            <a:ext cx="7037100" cy="43200"/>
          </a:xfrm>
          <a:prstGeom prst="rect">
            <a:avLst/>
          </a:prstGeom>
          <a:solidFill>
            <a:srgbClr val="E3051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27"/>
          <p:cNvSpPr/>
          <p:nvPr/>
        </p:nvSpPr>
        <p:spPr>
          <a:xfrm>
            <a:off x="175050" y="1177775"/>
            <a:ext cx="4243800" cy="3365100"/>
          </a:xfrm>
          <a:prstGeom prst="rect">
            <a:avLst/>
          </a:prstGeom>
          <a:noFill/>
          <a:ln cap="flat" cmpd="sng" w="76200">
            <a:solidFill>
              <a:srgbClr val="E6913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E69138"/>
              </a:solidFill>
              <a:highlight>
                <a:srgbClr val="E69138"/>
              </a:highlight>
            </a:endParaRPr>
          </a:p>
        </p:txBody>
      </p:sp>
      <p:sp>
        <p:nvSpPr>
          <p:cNvPr id="141" name="Google Shape;141;p27"/>
          <p:cNvSpPr txBox="1"/>
          <p:nvPr/>
        </p:nvSpPr>
        <p:spPr>
          <a:xfrm>
            <a:off x="233925" y="599625"/>
            <a:ext cx="4243800" cy="491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s" sz="2100">
                <a:solidFill>
                  <a:srgbClr val="E69138"/>
                </a:solidFill>
                <a:latin typeface="Comfortaa"/>
                <a:ea typeface="Comfortaa"/>
                <a:cs typeface="Comfortaa"/>
                <a:sym typeface="Comfortaa"/>
              </a:rPr>
              <a:t>Visual presentation</a:t>
            </a:r>
            <a:endParaRPr b="1" sz="2100">
              <a:solidFill>
                <a:srgbClr val="E69138"/>
              </a:solidFill>
              <a:latin typeface="Comfortaa"/>
              <a:ea typeface="Comfortaa"/>
              <a:cs typeface="Comfortaa"/>
              <a:sym typeface="Comfortaa"/>
            </a:endParaRPr>
          </a:p>
        </p:txBody>
      </p:sp>
      <p:grpSp>
        <p:nvGrpSpPr>
          <p:cNvPr id="142" name="Google Shape;142;p27"/>
          <p:cNvGrpSpPr/>
          <p:nvPr/>
        </p:nvGrpSpPr>
        <p:grpSpPr>
          <a:xfrm>
            <a:off x="566749" y="1105889"/>
            <a:ext cx="3935194" cy="5794936"/>
            <a:chOff x="4687066" y="1061513"/>
            <a:chExt cx="4509734" cy="6445262"/>
          </a:xfrm>
        </p:grpSpPr>
        <p:pic>
          <p:nvPicPr>
            <p:cNvPr id="143" name="Google Shape;143;p27"/>
            <p:cNvPicPr preferRelativeResize="0"/>
            <p:nvPr/>
          </p:nvPicPr>
          <p:blipFill rotWithShape="1">
            <a:blip r:embed="rId4">
              <a:alphaModFix/>
            </a:blip>
            <a:srcRect b="59130" l="19164" r="47017" t="16088"/>
            <a:stretch/>
          </p:blipFill>
          <p:spPr>
            <a:xfrm>
              <a:off x="4983900" y="1061513"/>
              <a:ext cx="4121825" cy="3020475"/>
            </a:xfrm>
            <a:prstGeom prst="rect">
              <a:avLst/>
            </a:prstGeom>
            <a:noFill/>
            <a:ln>
              <a:noFill/>
            </a:ln>
          </p:spPr>
        </p:pic>
        <p:cxnSp>
          <p:nvCxnSpPr>
            <p:cNvPr id="144" name="Google Shape;144;p27"/>
            <p:cNvCxnSpPr/>
            <p:nvPr/>
          </p:nvCxnSpPr>
          <p:spPr>
            <a:xfrm flipH="1">
              <a:off x="4846100" y="2109150"/>
              <a:ext cx="4200" cy="2345100"/>
            </a:xfrm>
            <a:prstGeom prst="straightConnector1">
              <a:avLst/>
            </a:prstGeom>
            <a:noFill/>
            <a:ln cap="flat" cmpd="sng" w="38100">
              <a:solidFill>
                <a:srgbClr val="6AA84F"/>
              </a:solidFill>
              <a:prstDash val="solid"/>
              <a:round/>
              <a:headEnd len="med" w="med" type="none"/>
              <a:tailEnd len="med" w="med" type="none"/>
            </a:ln>
          </p:spPr>
        </p:cxnSp>
        <p:cxnSp>
          <p:nvCxnSpPr>
            <p:cNvPr id="145" name="Google Shape;145;p27"/>
            <p:cNvCxnSpPr/>
            <p:nvPr/>
          </p:nvCxnSpPr>
          <p:spPr>
            <a:xfrm>
              <a:off x="4871375" y="2109150"/>
              <a:ext cx="675900" cy="10500"/>
            </a:xfrm>
            <a:prstGeom prst="straightConnector1">
              <a:avLst/>
            </a:prstGeom>
            <a:noFill/>
            <a:ln cap="flat" cmpd="sng" w="38100">
              <a:solidFill>
                <a:srgbClr val="6AA84F"/>
              </a:solidFill>
              <a:prstDash val="solid"/>
              <a:round/>
              <a:headEnd len="med" w="med" type="none"/>
              <a:tailEnd len="med" w="med" type="triangle"/>
            </a:ln>
          </p:spPr>
        </p:cxnSp>
        <p:cxnSp>
          <p:nvCxnSpPr>
            <p:cNvPr id="146" name="Google Shape;146;p27"/>
            <p:cNvCxnSpPr/>
            <p:nvPr/>
          </p:nvCxnSpPr>
          <p:spPr>
            <a:xfrm rot="10800000">
              <a:off x="5092650" y="2756700"/>
              <a:ext cx="377100" cy="12600"/>
            </a:xfrm>
            <a:prstGeom prst="straightConnector1">
              <a:avLst/>
            </a:prstGeom>
            <a:noFill/>
            <a:ln cap="flat" cmpd="sng" w="19050">
              <a:solidFill>
                <a:srgbClr val="6AA84F"/>
              </a:solidFill>
              <a:prstDash val="solid"/>
              <a:round/>
              <a:headEnd len="med" w="med" type="triangle"/>
              <a:tailEnd len="med" w="med" type="none"/>
            </a:ln>
          </p:spPr>
        </p:cxnSp>
        <p:cxnSp>
          <p:nvCxnSpPr>
            <p:cNvPr id="147" name="Google Shape;147;p27"/>
            <p:cNvCxnSpPr/>
            <p:nvPr/>
          </p:nvCxnSpPr>
          <p:spPr>
            <a:xfrm rot="10800000">
              <a:off x="5179925" y="3329800"/>
              <a:ext cx="230100" cy="4500"/>
            </a:xfrm>
            <a:prstGeom prst="straightConnector1">
              <a:avLst/>
            </a:prstGeom>
            <a:noFill/>
            <a:ln cap="flat" cmpd="sng" w="9525">
              <a:solidFill>
                <a:srgbClr val="6AA84F"/>
              </a:solidFill>
              <a:prstDash val="solid"/>
              <a:round/>
              <a:headEnd len="med" w="med" type="triangle"/>
              <a:tailEnd len="med" w="med" type="none"/>
            </a:ln>
          </p:spPr>
        </p:cxnSp>
        <p:cxnSp>
          <p:nvCxnSpPr>
            <p:cNvPr id="148" name="Google Shape;148;p27"/>
            <p:cNvCxnSpPr/>
            <p:nvPr/>
          </p:nvCxnSpPr>
          <p:spPr>
            <a:xfrm>
              <a:off x="6730225" y="2383750"/>
              <a:ext cx="993000" cy="2110200"/>
            </a:xfrm>
            <a:prstGeom prst="straightConnector1">
              <a:avLst/>
            </a:prstGeom>
            <a:noFill/>
            <a:ln cap="flat" cmpd="sng" w="28575">
              <a:solidFill>
                <a:srgbClr val="CC0000"/>
              </a:solidFill>
              <a:prstDash val="solid"/>
              <a:round/>
              <a:headEnd len="med" w="med" type="oval"/>
              <a:tailEnd len="med" w="med" type="oval"/>
            </a:ln>
          </p:spPr>
        </p:cxnSp>
        <p:cxnSp>
          <p:nvCxnSpPr>
            <p:cNvPr id="149" name="Google Shape;149;p27"/>
            <p:cNvCxnSpPr/>
            <p:nvPr/>
          </p:nvCxnSpPr>
          <p:spPr>
            <a:xfrm>
              <a:off x="6677400" y="2985775"/>
              <a:ext cx="1087800" cy="1521000"/>
            </a:xfrm>
            <a:prstGeom prst="straightConnector1">
              <a:avLst/>
            </a:prstGeom>
            <a:noFill/>
            <a:ln cap="flat" cmpd="sng" w="28575">
              <a:solidFill>
                <a:srgbClr val="CC0000"/>
              </a:solidFill>
              <a:prstDash val="solid"/>
              <a:round/>
              <a:headEnd len="med" w="med" type="oval"/>
              <a:tailEnd len="med" w="med" type="oval"/>
            </a:ln>
          </p:spPr>
        </p:cxnSp>
        <p:cxnSp>
          <p:nvCxnSpPr>
            <p:cNvPr id="150" name="Google Shape;150;p27"/>
            <p:cNvCxnSpPr/>
            <p:nvPr/>
          </p:nvCxnSpPr>
          <p:spPr>
            <a:xfrm flipH="1">
              <a:off x="7743975" y="3216025"/>
              <a:ext cx="179700" cy="1278000"/>
            </a:xfrm>
            <a:prstGeom prst="straightConnector1">
              <a:avLst/>
            </a:prstGeom>
            <a:noFill/>
            <a:ln cap="flat" cmpd="sng" w="28575">
              <a:solidFill>
                <a:srgbClr val="CC0000"/>
              </a:solidFill>
              <a:prstDash val="solid"/>
              <a:round/>
              <a:headEnd len="med" w="med" type="oval"/>
              <a:tailEnd len="med" w="med" type="oval"/>
            </a:ln>
          </p:spPr>
        </p:cxnSp>
        <p:cxnSp>
          <p:nvCxnSpPr>
            <p:cNvPr id="151" name="Google Shape;151;p27"/>
            <p:cNvCxnSpPr/>
            <p:nvPr/>
          </p:nvCxnSpPr>
          <p:spPr>
            <a:xfrm>
              <a:off x="6645700" y="3691300"/>
              <a:ext cx="1119600" cy="783600"/>
            </a:xfrm>
            <a:prstGeom prst="straightConnector1">
              <a:avLst/>
            </a:prstGeom>
            <a:noFill/>
            <a:ln cap="flat" cmpd="sng" w="28575">
              <a:solidFill>
                <a:srgbClr val="CC0000"/>
              </a:solidFill>
              <a:prstDash val="solid"/>
              <a:round/>
              <a:headEnd len="med" w="med" type="oval"/>
              <a:tailEnd len="med" w="med" type="oval"/>
            </a:ln>
          </p:spPr>
        </p:cxnSp>
        <p:sp>
          <p:nvSpPr>
            <p:cNvPr id="152" name="Google Shape;152;p27"/>
            <p:cNvSpPr txBox="1"/>
            <p:nvPr/>
          </p:nvSpPr>
          <p:spPr>
            <a:xfrm>
              <a:off x="6196800" y="4506775"/>
              <a:ext cx="3000000" cy="30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s" sz="1600">
                  <a:solidFill>
                    <a:srgbClr val="990000"/>
                  </a:solidFill>
                  <a:latin typeface="Comfortaa Medium"/>
                  <a:ea typeface="Comfortaa Medium"/>
                  <a:cs typeface="Comfortaa Medium"/>
                  <a:sym typeface="Comfortaa Medium"/>
                </a:rPr>
                <a:t>Content</a:t>
              </a:r>
              <a:endParaRPr sz="1600">
                <a:solidFill>
                  <a:srgbClr val="990000"/>
                </a:solidFill>
              </a:endParaRPr>
            </a:p>
          </p:txBody>
        </p:sp>
        <p:sp>
          <p:nvSpPr>
            <p:cNvPr id="153" name="Google Shape;153;p27"/>
            <p:cNvSpPr txBox="1"/>
            <p:nvPr/>
          </p:nvSpPr>
          <p:spPr>
            <a:xfrm>
              <a:off x="4687066" y="4243346"/>
              <a:ext cx="1631700" cy="491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s" sz="1600">
                  <a:solidFill>
                    <a:srgbClr val="38761D"/>
                  </a:solidFill>
                  <a:latin typeface="Comfortaa Medium"/>
                  <a:ea typeface="Comfortaa Medium"/>
                  <a:cs typeface="Comfortaa Medium"/>
                  <a:sym typeface="Comfortaa Medium"/>
                </a:rPr>
                <a:t>Structure</a:t>
              </a:r>
              <a:endParaRPr sz="1600">
                <a:solidFill>
                  <a:srgbClr val="38761D"/>
                </a:solidFill>
              </a:endParaRPr>
            </a:p>
          </p:txBody>
        </p:sp>
        <p:cxnSp>
          <p:nvCxnSpPr>
            <p:cNvPr id="154" name="Google Shape;154;p27"/>
            <p:cNvCxnSpPr/>
            <p:nvPr/>
          </p:nvCxnSpPr>
          <p:spPr>
            <a:xfrm rot="10800000">
              <a:off x="5107225" y="2110950"/>
              <a:ext cx="0" cy="660300"/>
            </a:xfrm>
            <a:prstGeom prst="straightConnector1">
              <a:avLst/>
            </a:prstGeom>
            <a:noFill/>
            <a:ln cap="flat" cmpd="sng" w="19050">
              <a:solidFill>
                <a:srgbClr val="6AA84F"/>
              </a:solidFill>
              <a:prstDash val="solid"/>
              <a:round/>
              <a:headEnd len="med" w="med" type="none"/>
              <a:tailEnd len="med" w="med" type="none"/>
            </a:ln>
          </p:spPr>
        </p:cxnSp>
        <p:cxnSp>
          <p:nvCxnSpPr>
            <p:cNvPr id="155" name="Google Shape;155;p27"/>
            <p:cNvCxnSpPr/>
            <p:nvPr/>
          </p:nvCxnSpPr>
          <p:spPr>
            <a:xfrm rot="10800000">
              <a:off x="5187025" y="2771250"/>
              <a:ext cx="0" cy="558600"/>
            </a:xfrm>
            <a:prstGeom prst="straightConnector1">
              <a:avLst/>
            </a:prstGeom>
            <a:noFill/>
            <a:ln cap="flat" cmpd="sng" w="9525">
              <a:solidFill>
                <a:srgbClr val="6AA84F"/>
              </a:solidFill>
              <a:prstDash val="solid"/>
              <a:round/>
              <a:headEnd len="med" w="med" type="none"/>
              <a:tailEnd len="med" w="med" type="none"/>
            </a:ln>
          </p:spPr>
        </p:cxnSp>
      </p:grpSp>
      <p:sp>
        <p:nvSpPr>
          <p:cNvPr id="156" name="Google Shape;156;p27"/>
          <p:cNvSpPr txBox="1"/>
          <p:nvPr/>
        </p:nvSpPr>
        <p:spPr>
          <a:xfrm>
            <a:off x="168901" y="4567375"/>
            <a:ext cx="4243800" cy="441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s" sz="1300">
                <a:solidFill>
                  <a:srgbClr val="E69138"/>
                </a:solidFill>
                <a:latin typeface="Comfortaa"/>
                <a:ea typeface="Comfortaa"/>
                <a:cs typeface="Comfortaa"/>
                <a:sym typeface="Comfortaa"/>
              </a:rPr>
              <a:t>Can look anytime at:</a:t>
            </a:r>
            <a:br>
              <a:rPr b="1" lang="es" sz="1300">
                <a:solidFill>
                  <a:srgbClr val="3C78D8"/>
                </a:solidFill>
                <a:latin typeface="Comfortaa"/>
                <a:ea typeface="Comfortaa"/>
                <a:cs typeface="Comfortaa"/>
                <a:sym typeface="Comfortaa"/>
              </a:rPr>
            </a:br>
            <a:r>
              <a:rPr lang="es" sz="1300">
                <a:solidFill>
                  <a:srgbClr val="38761D"/>
                </a:solidFill>
                <a:latin typeface="Comfortaa Medium"/>
                <a:ea typeface="Comfortaa Medium"/>
                <a:cs typeface="Comfortaa Medium"/>
                <a:sym typeface="Comfortaa Medium"/>
              </a:rPr>
              <a:t>Structure </a:t>
            </a:r>
            <a:r>
              <a:rPr lang="es" sz="1300">
                <a:solidFill>
                  <a:srgbClr val="3C78D8"/>
                </a:solidFill>
                <a:latin typeface="Comfortaa Medium"/>
                <a:ea typeface="Comfortaa Medium"/>
                <a:cs typeface="Comfortaa Medium"/>
                <a:sym typeface="Comfortaa Medium"/>
              </a:rPr>
              <a:t>&amp;</a:t>
            </a:r>
            <a:r>
              <a:rPr lang="es" sz="1300">
                <a:solidFill>
                  <a:srgbClr val="38761D"/>
                </a:solidFill>
                <a:latin typeface="Comfortaa Medium"/>
                <a:ea typeface="Comfortaa Medium"/>
                <a:cs typeface="Comfortaa Medium"/>
                <a:sym typeface="Comfortaa Medium"/>
              </a:rPr>
              <a:t> </a:t>
            </a:r>
            <a:r>
              <a:rPr lang="es" sz="1300">
                <a:solidFill>
                  <a:srgbClr val="990000"/>
                </a:solidFill>
                <a:latin typeface="Comfortaa Medium"/>
                <a:ea typeface="Comfortaa Medium"/>
                <a:cs typeface="Comfortaa Medium"/>
                <a:sym typeface="Comfortaa Medium"/>
              </a:rPr>
              <a:t>Content</a:t>
            </a:r>
            <a:endParaRPr sz="1300">
              <a:solidFill>
                <a:srgbClr val="38761D"/>
              </a:solidFill>
            </a:endParaRPr>
          </a:p>
        </p:txBody>
      </p:sp>
      <p:sp>
        <p:nvSpPr>
          <p:cNvPr id="157" name="Google Shape;157;p27"/>
          <p:cNvSpPr txBox="1"/>
          <p:nvPr/>
        </p:nvSpPr>
        <p:spPr>
          <a:xfrm>
            <a:off x="4615900" y="4538425"/>
            <a:ext cx="4353000" cy="4998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s" sz="1300">
                <a:solidFill>
                  <a:srgbClr val="1155CC"/>
                </a:solidFill>
                <a:latin typeface="Comfortaa Medium"/>
                <a:ea typeface="Comfortaa Medium"/>
                <a:cs typeface="Comfortaa Medium"/>
                <a:sym typeface="Comfortaa Medium"/>
              </a:rPr>
              <a:t>Has to discriminate and remember :</a:t>
            </a:r>
            <a:r>
              <a:rPr lang="es" sz="1300">
                <a:solidFill>
                  <a:srgbClr val="38761D"/>
                </a:solidFill>
                <a:latin typeface="Comfortaa Medium"/>
                <a:ea typeface="Comfortaa Medium"/>
                <a:cs typeface="Comfortaa Medium"/>
                <a:sym typeface="Comfortaa Medium"/>
              </a:rPr>
              <a:t> </a:t>
            </a:r>
            <a:br>
              <a:rPr lang="es" sz="1300">
                <a:solidFill>
                  <a:srgbClr val="38761D"/>
                </a:solidFill>
                <a:latin typeface="Comfortaa Medium"/>
                <a:ea typeface="Comfortaa Medium"/>
                <a:cs typeface="Comfortaa Medium"/>
                <a:sym typeface="Comfortaa Medium"/>
              </a:rPr>
            </a:br>
            <a:r>
              <a:rPr lang="es" sz="1300">
                <a:solidFill>
                  <a:srgbClr val="38761D"/>
                </a:solidFill>
                <a:latin typeface="Comfortaa Medium"/>
                <a:ea typeface="Comfortaa Medium"/>
                <a:cs typeface="Comfortaa Medium"/>
                <a:sym typeface="Comfortaa Medium"/>
              </a:rPr>
              <a:t>Structure </a:t>
            </a:r>
            <a:r>
              <a:rPr lang="es" sz="1300">
                <a:solidFill>
                  <a:srgbClr val="3C78D8"/>
                </a:solidFill>
                <a:latin typeface="Comfortaa Medium"/>
                <a:ea typeface="Comfortaa Medium"/>
                <a:cs typeface="Comfortaa Medium"/>
                <a:sym typeface="Comfortaa Medium"/>
              </a:rPr>
              <a:t>&amp;</a:t>
            </a:r>
            <a:r>
              <a:rPr lang="es" sz="1300">
                <a:solidFill>
                  <a:srgbClr val="38761D"/>
                </a:solidFill>
                <a:latin typeface="Comfortaa Medium"/>
                <a:ea typeface="Comfortaa Medium"/>
                <a:cs typeface="Comfortaa Medium"/>
                <a:sym typeface="Comfortaa Medium"/>
              </a:rPr>
              <a:t> </a:t>
            </a:r>
            <a:r>
              <a:rPr lang="es" sz="1300">
                <a:solidFill>
                  <a:srgbClr val="990000"/>
                </a:solidFill>
                <a:latin typeface="Comfortaa Medium"/>
                <a:ea typeface="Comfortaa Medium"/>
                <a:cs typeface="Comfortaa Medium"/>
                <a:sym typeface="Comfortaa Medium"/>
              </a:rPr>
              <a:t>Content</a:t>
            </a:r>
            <a:endParaRPr sz="1300">
              <a:solidFill>
                <a:srgbClr val="38761D"/>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28"/>
          <p:cNvSpPr txBox="1"/>
          <p:nvPr>
            <p:ph type="title"/>
          </p:nvPr>
        </p:nvSpPr>
        <p:spPr>
          <a:xfrm>
            <a:off x="41075" y="88250"/>
            <a:ext cx="89727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s">
                <a:latin typeface="Comfortaa"/>
                <a:ea typeface="Comfortaa"/>
                <a:cs typeface="Comfortaa"/>
                <a:sym typeface="Comfortaa"/>
              </a:rPr>
              <a:t>Complementing</a:t>
            </a:r>
            <a:r>
              <a:rPr lang="es">
                <a:latin typeface="Comfortaa"/>
                <a:ea typeface="Comfortaa"/>
                <a:cs typeface="Comfortaa"/>
                <a:sym typeface="Comfortaa"/>
              </a:rPr>
              <a:t> Screen Reader Internet Experience. </a:t>
            </a:r>
            <a:endParaRPr>
              <a:latin typeface="Comfortaa"/>
              <a:ea typeface="Comfortaa"/>
              <a:cs typeface="Comfortaa"/>
              <a:sym typeface="Comfortaa"/>
            </a:endParaRPr>
          </a:p>
        </p:txBody>
      </p:sp>
      <p:sp>
        <p:nvSpPr>
          <p:cNvPr id="163" name="Google Shape;163;p28"/>
          <p:cNvSpPr/>
          <p:nvPr/>
        </p:nvSpPr>
        <p:spPr>
          <a:xfrm>
            <a:off x="233925" y="1209350"/>
            <a:ext cx="8735100" cy="3365100"/>
          </a:xfrm>
          <a:prstGeom prst="rect">
            <a:avLst/>
          </a:prstGeom>
          <a:noFill/>
          <a:ln cap="flat" cmpd="sng" w="76200">
            <a:solidFill>
              <a:srgbClr val="9FC5E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28"/>
          <p:cNvSpPr txBox="1"/>
          <p:nvPr/>
        </p:nvSpPr>
        <p:spPr>
          <a:xfrm>
            <a:off x="4725150" y="615413"/>
            <a:ext cx="4243800" cy="491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s" sz="2100">
                <a:solidFill>
                  <a:srgbClr val="3C78D8"/>
                </a:solidFill>
                <a:latin typeface="Comfortaa"/>
                <a:ea typeface="Comfortaa"/>
                <a:cs typeface="Comfortaa"/>
                <a:sym typeface="Comfortaa"/>
              </a:rPr>
              <a:t>Aural presentation</a:t>
            </a:r>
            <a:endParaRPr b="1" sz="2100">
              <a:solidFill>
                <a:srgbClr val="3C78D8"/>
              </a:solidFill>
              <a:latin typeface="Comfortaa"/>
              <a:ea typeface="Comfortaa"/>
              <a:cs typeface="Comfortaa"/>
              <a:sym typeface="Comfortaa"/>
            </a:endParaRPr>
          </a:p>
        </p:txBody>
      </p:sp>
      <p:pic>
        <p:nvPicPr>
          <p:cNvPr id="165" name="Google Shape;165;p28"/>
          <p:cNvPicPr preferRelativeResize="0"/>
          <p:nvPr/>
        </p:nvPicPr>
        <p:blipFill rotWithShape="1">
          <a:blip r:embed="rId3">
            <a:alphaModFix/>
          </a:blip>
          <a:srcRect b="0" l="0" r="26335" t="0"/>
          <a:stretch/>
        </p:blipFill>
        <p:spPr>
          <a:xfrm>
            <a:off x="5740675" y="1133500"/>
            <a:ext cx="3228226" cy="3516800"/>
          </a:xfrm>
          <a:prstGeom prst="rect">
            <a:avLst/>
          </a:prstGeom>
          <a:noFill/>
          <a:ln>
            <a:noFill/>
          </a:ln>
        </p:spPr>
      </p:pic>
      <p:sp>
        <p:nvSpPr>
          <p:cNvPr id="166" name="Google Shape;166;p28"/>
          <p:cNvSpPr txBox="1"/>
          <p:nvPr/>
        </p:nvSpPr>
        <p:spPr>
          <a:xfrm>
            <a:off x="4775950" y="1456625"/>
            <a:ext cx="1257000" cy="441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s" sz="1600">
                <a:solidFill>
                  <a:srgbClr val="38761D"/>
                </a:solidFill>
                <a:latin typeface="Comfortaa Medium"/>
                <a:ea typeface="Comfortaa Medium"/>
                <a:cs typeface="Comfortaa Medium"/>
                <a:sym typeface="Comfortaa Medium"/>
              </a:rPr>
              <a:t>Structure</a:t>
            </a:r>
            <a:endParaRPr sz="1600">
              <a:solidFill>
                <a:srgbClr val="38761D"/>
              </a:solidFill>
            </a:endParaRPr>
          </a:p>
        </p:txBody>
      </p:sp>
      <p:sp>
        <p:nvSpPr>
          <p:cNvPr id="167" name="Google Shape;167;p28"/>
          <p:cNvSpPr txBox="1"/>
          <p:nvPr/>
        </p:nvSpPr>
        <p:spPr>
          <a:xfrm>
            <a:off x="6996775" y="1456625"/>
            <a:ext cx="1101300" cy="441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s" sz="1600">
                <a:solidFill>
                  <a:srgbClr val="990000"/>
                </a:solidFill>
                <a:latin typeface="Comfortaa Medium"/>
                <a:ea typeface="Comfortaa Medium"/>
                <a:cs typeface="Comfortaa Medium"/>
                <a:sym typeface="Comfortaa Medium"/>
              </a:rPr>
              <a:t>Content</a:t>
            </a:r>
            <a:endParaRPr sz="1600">
              <a:solidFill>
                <a:srgbClr val="990000"/>
              </a:solidFill>
            </a:endParaRPr>
          </a:p>
        </p:txBody>
      </p:sp>
      <p:sp>
        <p:nvSpPr>
          <p:cNvPr id="168" name="Google Shape;168;p28"/>
          <p:cNvSpPr/>
          <p:nvPr/>
        </p:nvSpPr>
        <p:spPr>
          <a:xfrm>
            <a:off x="5935625" y="1413125"/>
            <a:ext cx="1175100" cy="885000"/>
          </a:xfrm>
          <a:prstGeom prst="rect">
            <a:avLst/>
          </a:prstGeom>
          <a:solidFill>
            <a:srgbClr val="D9D9D9">
              <a:alpha val="687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28"/>
          <p:cNvSpPr/>
          <p:nvPr/>
        </p:nvSpPr>
        <p:spPr>
          <a:xfrm>
            <a:off x="5935625" y="2907625"/>
            <a:ext cx="1175100" cy="1247700"/>
          </a:xfrm>
          <a:prstGeom prst="rect">
            <a:avLst/>
          </a:prstGeom>
          <a:solidFill>
            <a:srgbClr val="D9D9D9">
              <a:alpha val="687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70" name="Google Shape;170;p28"/>
          <p:cNvCxnSpPr/>
          <p:nvPr/>
        </p:nvCxnSpPr>
        <p:spPr>
          <a:xfrm rot="10800000">
            <a:off x="7451850" y="2813325"/>
            <a:ext cx="159600" cy="369900"/>
          </a:xfrm>
          <a:prstGeom prst="straightConnector1">
            <a:avLst/>
          </a:prstGeom>
          <a:noFill/>
          <a:ln cap="flat" cmpd="sng" w="9525">
            <a:solidFill>
              <a:srgbClr val="595959"/>
            </a:solidFill>
            <a:prstDash val="solid"/>
            <a:round/>
            <a:headEnd len="med" w="med" type="none"/>
            <a:tailEnd len="med" w="med" type="triangle"/>
          </a:ln>
        </p:spPr>
      </p:cxnSp>
      <p:sp>
        <p:nvSpPr>
          <p:cNvPr id="171" name="Google Shape;171;p28"/>
          <p:cNvSpPr txBox="1"/>
          <p:nvPr/>
        </p:nvSpPr>
        <p:spPr>
          <a:xfrm>
            <a:off x="7147175" y="3074375"/>
            <a:ext cx="1414500" cy="491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
              <a:t>Screen reader</a:t>
            </a:r>
            <a:endParaRPr/>
          </a:p>
        </p:txBody>
      </p:sp>
      <p:sp>
        <p:nvSpPr>
          <p:cNvPr id="172" name="Google Shape;172;p28"/>
          <p:cNvSpPr/>
          <p:nvPr/>
        </p:nvSpPr>
        <p:spPr>
          <a:xfrm>
            <a:off x="7045250" y="5100350"/>
            <a:ext cx="2090700" cy="43200"/>
          </a:xfrm>
          <a:prstGeom prst="rect">
            <a:avLst/>
          </a:prstGeom>
          <a:solidFill>
            <a:srgbClr val="FFC10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28"/>
          <p:cNvSpPr/>
          <p:nvPr/>
        </p:nvSpPr>
        <p:spPr>
          <a:xfrm>
            <a:off x="8050" y="5100350"/>
            <a:ext cx="7037100" cy="43200"/>
          </a:xfrm>
          <a:prstGeom prst="rect">
            <a:avLst/>
          </a:prstGeom>
          <a:solidFill>
            <a:srgbClr val="E3051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28"/>
          <p:cNvSpPr txBox="1"/>
          <p:nvPr/>
        </p:nvSpPr>
        <p:spPr>
          <a:xfrm>
            <a:off x="168901" y="4567375"/>
            <a:ext cx="4243800" cy="441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s" sz="1300">
                <a:solidFill>
                  <a:srgbClr val="3C78D8"/>
                </a:solidFill>
                <a:latin typeface="Comfortaa"/>
                <a:ea typeface="Comfortaa"/>
                <a:cs typeface="Comfortaa"/>
                <a:sym typeface="Comfortaa"/>
              </a:rPr>
              <a:t>Can look anytime at:</a:t>
            </a:r>
            <a:br>
              <a:rPr b="1" lang="es" sz="1300">
                <a:solidFill>
                  <a:srgbClr val="3C78D8"/>
                </a:solidFill>
                <a:latin typeface="Comfortaa"/>
                <a:ea typeface="Comfortaa"/>
                <a:cs typeface="Comfortaa"/>
                <a:sym typeface="Comfortaa"/>
              </a:rPr>
            </a:br>
            <a:r>
              <a:rPr lang="es" sz="1300">
                <a:solidFill>
                  <a:srgbClr val="38761D"/>
                </a:solidFill>
                <a:latin typeface="Comfortaa Medium"/>
                <a:ea typeface="Comfortaa Medium"/>
                <a:cs typeface="Comfortaa Medium"/>
                <a:sym typeface="Comfortaa Medium"/>
              </a:rPr>
              <a:t>Structure </a:t>
            </a:r>
            <a:r>
              <a:rPr lang="es" sz="1300">
                <a:solidFill>
                  <a:srgbClr val="3C78D8"/>
                </a:solidFill>
                <a:latin typeface="Comfortaa Medium"/>
                <a:ea typeface="Comfortaa Medium"/>
                <a:cs typeface="Comfortaa Medium"/>
                <a:sym typeface="Comfortaa Medium"/>
              </a:rPr>
              <a:t>&amp;</a:t>
            </a:r>
            <a:r>
              <a:rPr lang="es" sz="1300">
                <a:solidFill>
                  <a:srgbClr val="38761D"/>
                </a:solidFill>
                <a:latin typeface="Comfortaa Medium"/>
                <a:ea typeface="Comfortaa Medium"/>
                <a:cs typeface="Comfortaa Medium"/>
                <a:sym typeface="Comfortaa Medium"/>
              </a:rPr>
              <a:t> </a:t>
            </a:r>
            <a:r>
              <a:rPr lang="es" sz="1300">
                <a:solidFill>
                  <a:srgbClr val="990000"/>
                </a:solidFill>
                <a:latin typeface="Comfortaa Medium"/>
                <a:ea typeface="Comfortaa Medium"/>
                <a:cs typeface="Comfortaa Medium"/>
                <a:sym typeface="Comfortaa Medium"/>
              </a:rPr>
              <a:t>Content</a:t>
            </a:r>
            <a:endParaRPr sz="1300">
              <a:solidFill>
                <a:srgbClr val="38761D"/>
              </a:solidFill>
            </a:endParaRPr>
          </a:p>
        </p:txBody>
      </p:sp>
      <p:sp>
        <p:nvSpPr>
          <p:cNvPr id="175" name="Google Shape;175;p28"/>
          <p:cNvSpPr txBox="1"/>
          <p:nvPr/>
        </p:nvSpPr>
        <p:spPr>
          <a:xfrm>
            <a:off x="4615900" y="4538425"/>
            <a:ext cx="4353000" cy="4998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s" sz="1300">
                <a:solidFill>
                  <a:srgbClr val="1155CC"/>
                </a:solidFill>
                <a:latin typeface="Comfortaa Medium"/>
                <a:ea typeface="Comfortaa Medium"/>
                <a:cs typeface="Comfortaa Medium"/>
                <a:sym typeface="Comfortaa Medium"/>
              </a:rPr>
              <a:t>Has to discriminate and remember :</a:t>
            </a:r>
            <a:r>
              <a:rPr lang="es" sz="1300">
                <a:solidFill>
                  <a:srgbClr val="38761D"/>
                </a:solidFill>
                <a:latin typeface="Comfortaa Medium"/>
                <a:ea typeface="Comfortaa Medium"/>
                <a:cs typeface="Comfortaa Medium"/>
                <a:sym typeface="Comfortaa Medium"/>
              </a:rPr>
              <a:t> </a:t>
            </a:r>
            <a:br>
              <a:rPr lang="es" sz="1300">
                <a:solidFill>
                  <a:srgbClr val="38761D"/>
                </a:solidFill>
                <a:latin typeface="Comfortaa Medium"/>
                <a:ea typeface="Comfortaa Medium"/>
                <a:cs typeface="Comfortaa Medium"/>
                <a:sym typeface="Comfortaa Medium"/>
              </a:rPr>
            </a:br>
            <a:r>
              <a:rPr lang="es" sz="1300">
                <a:solidFill>
                  <a:srgbClr val="38761D"/>
                </a:solidFill>
                <a:latin typeface="Comfortaa Medium"/>
                <a:ea typeface="Comfortaa Medium"/>
                <a:cs typeface="Comfortaa Medium"/>
                <a:sym typeface="Comfortaa Medium"/>
              </a:rPr>
              <a:t>Structure </a:t>
            </a:r>
            <a:r>
              <a:rPr lang="es" sz="1300">
                <a:solidFill>
                  <a:srgbClr val="3C78D8"/>
                </a:solidFill>
                <a:latin typeface="Comfortaa Medium"/>
                <a:ea typeface="Comfortaa Medium"/>
                <a:cs typeface="Comfortaa Medium"/>
                <a:sym typeface="Comfortaa Medium"/>
              </a:rPr>
              <a:t>&amp;</a:t>
            </a:r>
            <a:r>
              <a:rPr lang="es" sz="1300">
                <a:solidFill>
                  <a:srgbClr val="38761D"/>
                </a:solidFill>
                <a:latin typeface="Comfortaa Medium"/>
                <a:ea typeface="Comfortaa Medium"/>
                <a:cs typeface="Comfortaa Medium"/>
                <a:sym typeface="Comfortaa Medium"/>
              </a:rPr>
              <a:t> </a:t>
            </a:r>
            <a:r>
              <a:rPr lang="es" sz="1300">
                <a:solidFill>
                  <a:srgbClr val="990000"/>
                </a:solidFill>
                <a:latin typeface="Comfortaa Medium"/>
                <a:ea typeface="Comfortaa Medium"/>
                <a:cs typeface="Comfortaa Medium"/>
                <a:sym typeface="Comfortaa Medium"/>
              </a:rPr>
              <a:t>Content</a:t>
            </a:r>
            <a:endParaRPr sz="1300">
              <a:solidFill>
                <a:srgbClr val="38761D"/>
              </a:solidFill>
            </a:endParaRPr>
          </a:p>
        </p:txBody>
      </p:sp>
      <p:sp>
        <p:nvSpPr>
          <p:cNvPr id="176" name="Google Shape;176;p28"/>
          <p:cNvSpPr txBox="1"/>
          <p:nvPr/>
        </p:nvSpPr>
        <p:spPr>
          <a:xfrm>
            <a:off x="50450" y="685913"/>
            <a:ext cx="4243800" cy="491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s" sz="2100">
                <a:solidFill>
                  <a:srgbClr val="3C78D8"/>
                </a:solidFill>
                <a:latin typeface="Comfortaa"/>
                <a:ea typeface="Comfortaa"/>
                <a:cs typeface="Comfortaa"/>
                <a:sym typeface="Comfortaa"/>
              </a:rPr>
              <a:t>SR companion device</a:t>
            </a:r>
            <a:endParaRPr b="1" sz="2100">
              <a:solidFill>
                <a:srgbClr val="3C78D8"/>
              </a:solidFill>
              <a:latin typeface="Comfortaa"/>
              <a:ea typeface="Comfortaa"/>
              <a:cs typeface="Comfortaa"/>
              <a:sym typeface="Comfortaa"/>
            </a:endParaRPr>
          </a:p>
        </p:txBody>
      </p:sp>
      <p:sp>
        <p:nvSpPr>
          <p:cNvPr id="177" name="Google Shape;177;p28"/>
          <p:cNvSpPr txBox="1"/>
          <p:nvPr/>
        </p:nvSpPr>
        <p:spPr>
          <a:xfrm>
            <a:off x="1515825" y="1748125"/>
            <a:ext cx="1642800" cy="27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 sz="900">
                <a:solidFill>
                  <a:srgbClr val="000000"/>
                </a:solidFill>
              </a:rPr>
              <a:t>“Sample heading 1”</a:t>
            </a:r>
            <a:r>
              <a:rPr b="1" lang="es" sz="1300"/>
              <a:t> </a:t>
            </a:r>
            <a:endParaRPr b="1" sz="1300"/>
          </a:p>
        </p:txBody>
      </p:sp>
      <p:sp>
        <p:nvSpPr>
          <p:cNvPr id="178" name="Google Shape;178;p28"/>
          <p:cNvSpPr txBox="1"/>
          <p:nvPr/>
        </p:nvSpPr>
        <p:spPr>
          <a:xfrm>
            <a:off x="1538050" y="3670075"/>
            <a:ext cx="2179200" cy="27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 sz="900">
                <a:solidFill>
                  <a:srgbClr val="000000"/>
                </a:solidFill>
              </a:rPr>
              <a:t>“Sample heading 2”</a:t>
            </a:r>
            <a:endParaRPr b="1" sz="1300"/>
          </a:p>
        </p:txBody>
      </p:sp>
      <p:sp>
        <p:nvSpPr>
          <p:cNvPr id="179" name="Google Shape;179;p28"/>
          <p:cNvSpPr txBox="1"/>
          <p:nvPr/>
        </p:nvSpPr>
        <p:spPr>
          <a:xfrm>
            <a:off x="1806250" y="2115250"/>
            <a:ext cx="1642800" cy="27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 sz="900"/>
              <a:t>“Sample heading 2”</a:t>
            </a:r>
            <a:endParaRPr sz="900"/>
          </a:p>
        </p:txBody>
      </p:sp>
      <p:sp>
        <p:nvSpPr>
          <p:cNvPr id="180" name="Google Shape;180;p28"/>
          <p:cNvSpPr txBox="1"/>
          <p:nvPr/>
        </p:nvSpPr>
        <p:spPr>
          <a:xfrm>
            <a:off x="2075376" y="2419450"/>
            <a:ext cx="1529700" cy="27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 sz="900">
                <a:solidFill>
                  <a:srgbClr val="000000"/>
                </a:solidFill>
              </a:rPr>
              <a:t>“Sample heading 3”</a:t>
            </a:r>
            <a:endParaRPr sz="900"/>
          </a:p>
        </p:txBody>
      </p:sp>
      <p:sp>
        <p:nvSpPr>
          <p:cNvPr id="181" name="Google Shape;181;p28"/>
          <p:cNvSpPr txBox="1"/>
          <p:nvPr/>
        </p:nvSpPr>
        <p:spPr>
          <a:xfrm>
            <a:off x="2075375" y="2809025"/>
            <a:ext cx="1642800" cy="314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 sz="900">
                <a:solidFill>
                  <a:srgbClr val="000000"/>
                </a:solidFill>
              </a:rPr>
              <a:t>“Sample heading 3 #2”</a:t>
            </a:r>
            <a:endParaRPr sz="900"/>
          </a:p>
        </p:txBody>
      </p:sp>
      <p:sp>
        <p:nvSpPr>
          <p:cNvPr id="182" name="Google Shape;182;p28"/>
          <p:cNvSpPr txBox="1"/>
          <p:nvPr/>
        </p:nvSpPr>
        <p:spPr>
          <a:xfrm>
            <a:off x="1824254" y="3181225"/>
            <a:ext cx="1606800" cy="27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 sz="900">
                <a:solidFill>
                  <a:srgbClr val="000000"/>
                </a:solidFill>
              </a:rPr>
              <a:t>“Sample heading 2”</a:t>
            </a:r>
            <a:endParaRPr b="1" sz="900"/>
          </a:p>
        </p:txBody>
      </p:sp>
      <p:sp>
        <p:nvSpPr>
          <p:cNvPr id="183" name="Google Shape;183;p28"/>
          <p:cNvSpPr txBox="1"/>
          <p:nvPr/>
        </p:nvSpPr>
        <p:spPr>
          <a:xfrm>
            <a:off x="550000" y="1278250"/>
            <a:ext cx="3106500" cy="491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i="1" lang="es" sz="1600">
                <a:solidFill>
                  <a:srgbClr val="38761D"/>
                </a:solidFill>
                <a:latin typeface="Comfortaa"/>
                <a:ea typeface="Comfortaa"/>
                <a:cs typeface="Comfortaa"/>
                <a:sym typeface="Comfortaa"/>
              </a:rPr>
              <a:t>Structural “</a:t>
            </a:r>
            <a:r>
              <a:rPr b="1" i="1" lang="es" sz="1600" u="sng">
                <a:solidFill>
                  <a:srgbClr val="38761D"/>
                </a:solidFill>
                <a:latin typeface="Comfortaa"/>
                <a:ea typeface="Comfortaa"/>
                <a:cs typeface="Comfortaa"/>
                <a:sym typeface="Comfortaa"/>
              </a:rPr>
              <a:t>tactile</a:t>
            </a:r>
            <a:r>
              <a:rPr b="1" i="1" lang="es" sz="1600">
                <a:solidFill>
                  <a:srgbClr val="38761D"/>
                </a:solidFill>
                <a:latin typeface="Comfortaa"/>
                <a:ea typeface="Comfortaa"/>
                <a:cs typeface="Comfortaa"/>
                <a:sym typeface="Comfortaa"/>
              </a:rPr>
              <a:t> minimap”</a:t>
            </a:r>
            <a:endParaRPr b="1" i="1" sz="1600">
              <a:solidFill>
                <a:srgbClr val="38761D"/>
              </a:solidFill>
              <a:latin typeface="Comfortaa"/>
              <a:ea typeface="Comfortaa"/>
              <a:cs typeface="Comfortaa"/>
              <a:sym typeface="Comfortaa"/>
            </a:endParaRPr>
          </a:p>
        </p:txBody>
      </p:sp>
      <p:grpSp>
        <p:nvGrpSpPr>
          <p:cNvPr id="184" name="Google Shape;184;p28"/>
          <p:cNvGrpSpPr/>
          <p:nvPr/>
        </p:nvGrpSpPr>
        <p:grpSpPr>
          <a:xfrm>
            <a:off x="872825" y="1748138"/>
            <a:ext cx="1521488" cy="2160550"/>
            <a:chOff x="2293325" y="1236425"/>
            <a:chExt cx="1521488" cy="2160550"/>
          </a:xfrm>
        </p:grpSpPr>
        <p:grpSp>
          <p:nvGrpSpPr>
            <p:cNvPr id="185" name="Google Shape;185;p28"/>
            <p:cNvGrpSpPr/>
            <p:nvPr/>
          </p:nvGrpSpPr>
          <p:grpSpPr>
            <a:xfrm>
              <a:off x="2293325" y="1236425"/>
              <a:ext cx="848025" cy="2160550"/>
              <a:chOff x="2293325" y="1236425"/>
              <a:chExt cx="848025" cy="2160550"/>
            </a:xfrm>
          </p:grpSpPr>
          <p:cxnSp>
            <p:nvCxnSpPr>
              <p:cNvPr id="186" name="Google Shape;186;p28"/>
              <p:cNvCxnSpPr/>
              <p:nvPr/>
            </p:nvCxnSpPr>
            <p:spPr>
              <a:xfrm flipH="1">
                <a:off x="2298125" y="1549875"/>
                <a:ext cx="10800" cy="1847100"/>
              </a:xfrm>
              <a:prstGeom prst="straightConnector1">
                <a:avLst/>
              </a:prstGeom>
              <a:noFill/>
              <a:ln cap="flat" cmpd="sng" w="38100">
                <a:solidFill>
                  <a:srgbClr val="93C47D"/>
                </a:solidFill>
                <a:prstDash val="solid"/>
                <a:round/>
                <a:headEnd len="med" w="med" type="none"/>
                <a:tailEnd len="med" w="med" type="none"/>
              </a:ln>
            </p:spPr>
          </p:cxnSp>
          <p:cxnSp>
            <p:nvCxnSpPr>
              <p:cNvPr id="187" name="Google Shape;187;p28"/>
              <p:cNvCxnSpPr/>
              <p:nvPr/>
            </p:nvCxnSpPr>
            <p:spPr>
              <a:xfrm flipH="1" rot="10800000">
                <a:off x="2293325" y="1549875"/>
                <a:ext cx="483900" cy="5100"/>
              </a:xfrm>
              <a:prstGeom prst="straightConnector1">
                <a:avLst/>
              </a:prstGeom>
              <a:noFill/>
              <a:ln cap="flat" cmpd="sng" w="38100">
                <a:solidFill>
                  <a:srgbClr val="93C47D"/>
                </a:solidFill>
                <a:prstDash val="solid"/>
                <a:round/>
                <a:headEnd len="med" w="med" type="none"/>
                <a:tailEnd len="med" w="med" type="triangle"/>
              </a:ln>
            </p:spPr>
          </p:cxnSp>
          <p:cxnSp>
            <p:nvCxnSpPr>
              <p:cNvPr id="188" name="Google Shape;188;p28"/>
              <p:cNvCxnSpPr/>
              <p:nvPr/>
            </p:nvCxnSpPr>
            <p:spPr>
              <a:xfrm>
                <a:off x="2298125" y="3377300"/>
                <a:ext cx="474300" cy="3300"/>
              </a:xfrm>
              <a:prstGeom prst="straightConnector1">
                <a:avLst/>
              </a:prstGeom>
              <a:noFill/>
              <a:ln cap="flat" cmpd="sng" w="38100">
                <a:solidFill>
                  <a:srgbClr val="93C47D"/>
                </a:solidFill>
                <a:prstDash val="solid"/>
                <a:round/>
                <a:headEnd len="med" w="med" type="none"/>
                <a:tailEnd len="med" w="med" type="triangle"/>
              </a:ln>
            </p:spPr>
          </p:cxnSp>
          <p:sp>
            <p:nvSpPr>
              <p:cNvPr id="189" name="Google Shape;189;p28"/>
              <p:cNvSpPr txBox="1"/>
              <p:nvPr/>
            </p:nvSpPr>
            <p:spPr>
              <a:xfrm>
                <a:off x="2660750" y="1236425"/>
                <a:ext cx="480600" cy="27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s" sz="1300"/>
                  <a:t>H1</a:t>
                </a:r>
                <a:endParaRPr b="1" sz="1300"/>
              </a:p>
            </p:txBody>
          </p:sp>
          <p:sp>
            <p:nvSpPr>
              <p:cNvPr id="190" name="Google Shape;190;p28"/>
              <p:cNvSpPr txBox="1"/>
              <p:nvPr/>
            </p:nvSpPr>
            <p:spPr>
              <a:xfrm>
                <a:off x="2660750" y="3103400"/>
                <a:ext cx="480600" cy="27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s" sz="1300"/>
                  <a:t>H1</a:t>
                </a:r>
                <a:endParaRPr b="1" sz="1300"/>
              </a:p>
            </p:txBody>
          </p:sp>
        </p:grpSp>
        <p:grpSp>
          <p:nvGrpSpPr>
            <p:cNvPr id="191" name="Google Shape;191;p28"/>
            <p:cNvGrpSpPr/>
            <p:nvPr/>
          </p:nvGrpSpPr>
          <p:grpSpPr>
            <a:xfrm>
              <a:off x="3194725" y="1842850"/>
              <a:ext cx="620088" cy="751088"/>
              <a:chOff x="3307113" y="1853875"/>
              <a:chExt cx="620088" cy="751088"/>
            </a:xfrm>
          </p:grpSpPr>
          <p:cxnSp>
            <p:nvCxnSpPr>
              <p:cNvPr id="192" name="Google Shape;192;p28"/>
              <p:cNvCxnSpPr/>
              <p:nvPr/>
            </p:nvCxnSpPr>
            <p:spPr>
              <a:xfrm rot="10800000">
                <a:off x="3307113" y="2176813"/>
                <a:ext cx="266100" cy="3600"/>
              </a:xfrm>
              <a:prstGeom prst="straightConnector1">
                <a:avLst/>
              </a:prstGeom>
              <a:noFill/>
              <a:ln cap="flat" cmpd="sng" w="9525">
                <a:solidFill>
                  <a:srgbClr val="93C47D"/>
                </a:solidFill>
                <a:prstDash val="solid"/>
                <a:round/>
                <a:headEnd len="med" w="med" type="triangle"/>
                <a:tailEnd len="med" w="med" type="none"/>
              </a:ln>
            </p:spPr>
          </p:cxnSp>
          <p:cxnSp>
            <p:nvCxnSpPr>
              <p:cNvPr id="193" name="Google Shape;193;p28"/>
              <p:cNvCxnSpPr/>
              <p:nvPr/>
            </p:nvCxnSpPr>
            <p:spPr>
              <a:xfrm rot="10800000">
                <a:off x="3311313" y="2516175"/>
                <a:ext cx="266100" cy="3600"/>
              </a:xfrm>
              <a:prstGeom prst="straightConnector1">
                <a:avLst/>
              </a:prstGeom>
              <a:noFill/>
              <a:ln cap="flat" cmpd="sng" w="9525">
                <a:solidFill>
                  <a:srgbClr val="93C47D"/>
                </a:solidFill>
                <a:prstDash val="solid"/>
                <a:round/>
                <a:headEnd len="med" w="med" type="triangle"/>
                <a:tailEnd len="med" w="med" type="none"/>
              </a:ln>
            </p:spPr>
          </p:cxnSp>
          <p:cxnSp>
            <p:nvCxnSpPr>
              <p:cNvPr id="194" name="Google Shape;194;p28"/>
              <p:cNvCxnSpPr/>
              <p:nvPr/>
            </p:nvCxnSpPr>
            <p:spPr>
              <a:xfrm flipH="1">
                <a:off x="3307113" y="1853875"/>
                <a:ext cx="4200" cy="654300"/>
              </a:xfrm>
              <a:prstGeom prst="straightConnector1">
                <a:avLst/>
              </a:prstGeom>
              <a:noFill/>
              <a:ln cap="flat" cmpd="sng" w="9525">
                <a:solidFill>
                  <a:srgbClr val="93C47D"/>
                </a:solidFill>
                <a:prstDash val="solid"/>
                <a:round/>
                <a:headEnd len="med" w="med" type="none"/>
                <a:tailEnd len="med" w="med" type="none"/>
              </a:ln>
            </p:spPr>
          </p:cxnSp>
          <p:sp>
            <p:nvSpPr>
              <p:cNvPr id="195" name="Google Shape;195;p28"/>
              <p:cNvSpPr txBox="1"/>
              <p:nvPr/>
            </p:nvSpPr>
            <p:spPr>
              <a:xfrm>
                <a:off x="3446600" y="1933688"/>
                <a:ext cx="480600" cy="27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 sz="900"/>
                  <a:t>H3</a:t>
                </a:r>
                <a:endParaRPr sz="900"/>
              </a:p>
            </p:txBody>
          </p:sp>
          <p:sp>
            <p:nvSpPr>
              <p:cNvPr id="196" name="Google Shape;196;p28"/>
              <p:cNvSpPr txBox="1"/>
              <p:nvPr/>
            </p:nvSpPr>
            <p:spPr>
              <a:xfrm>
                <a:off x="3421650" y="2290563"/>
                <a:ext cx="448800" cy="314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 sz="900"/>
                  <a:t>H3</a:t>
                </a:r>
                <a:endParaRPr sz="900"/>
              </a:p>
            </p:txBody>
          </p:sp>
        </p:grpSp>
        <p:grpSp>
          <p:nvGrpSpPr>
            <p:cNvPr id="197" name="Google Shape;197;p28"/>
            <p:cNvGrpSpPr/>
            <p:nvPr/>
          </p:nvGrpSpPr>
          <p:grpSpPr>
            <a:xfrm>
              <a:off x="2786188" y="1549850"/>
              <a:ext cx="685213" cy="1372600"/>
              <a:chOff x="2784600" y="1552975"/>
              <a:chExt cx="685213" cy="1372600"/>
            </a:xfrm>
          </p:grpSpPr>
          <p:cxnSp>
            <p:nvCxnSpPr>
              <p:cNvPr id="198" name="Google Shape;198;p28"/>
              <p:cNvCxnSpPr/>
              <p:nvPr/>
            </p:nvCxnSpPr>
            <p:spPr>
              <a:xfrm flipH="1">
                <a:off x="2787838" y="1844413"/>
                <a:ext cx="358800" cy="4200"/>
              </a:xfrm>
              <a:prstGeom prst="straightConnector1">
                <a:avLst/>
              </a:prstGeom>
              <a:noFill/>
              <a:ln cap="flat" cmpd="sng" w="19050">
                <a:solidFill>
                  <a:srgbClr val="93C47D"/>
                </a:solidFill>
                <a:prstDash val="solid"/>
                <a:round/>
                <a:headEnd len="med" w="med" type="stealth"/>
                <a:tailEnd len="med" w="med" type="none"/>
              </a:ln>
            </p:spPr>
          </p:cxnSp>
          <p:cxnSp>
            <p:nvCxnSpPr>
              <p:cNvPr id="199" name="Google Shape;199;p28"/>
              <p:cNvCxnSpPr/>
              <p:nvPr/>
            </p:nvCxnSpPr>
            <p:spPr>
              <a:xfrm flipH="1">
                <a:off x="2793775" y="2883875"/>
                <a:ext cx="358800" cy="4200"/>
              </a:xfrm>
              <a:prstGeom prst="straightConnector1">
                <a:avLst/>
              </a:prstGeom>
              <a:noFill/>
              <a:ln cap="flat" cmpd="sng" w="19050">
                <a:solidFill>
                  <a:srgbClr val="93C47D"/>
                </a:solidFill>
                <a:prstDash val="solid"/>
                <a:round/>
                <a:headEnd len="med" w="med" type="stealth"/>
                <a:tailEnd len="med" w="med" type="none"/>
              </a:ln>
            </p:spPr>
          </p:cxnSp>
          <p:cxnSp>
            <p:nvCxnSpPr>
              <p:cNvPr id="200" name="Google Shape;200;p28"/>
              <p:cNvCxnSpPr/>
              <p:nvPr/>
            </p:nvCxnSpPr>
            <p:spPr>
              <a:xfrm>
                <a:off x="2784600" y="1552975"/>
                <a:ext cx="8100" cy="1337100"/>
              </a:xfrm>
              <a:prstGeom prst="straightConnector1">
                <a:avLst/>
              </a:prstGeom>
              <a:noFill/>
              <a:ln cap="flat" cmpd="sng" w="19050">
                <a:solidFill>
                  <a:srgbClr val="93C47D"/>
                </a:solidFill>
                <a:prstDash val="solid"/>
                <a:round/>
                <a:headEnd len="med" w="med" type="none"/>
                <a:tailEnd len="med" w="med" type="none"/>
              </a:ln>
            </p:spPr>
          </p:cxnSp>
          <p:sp>
            <p:nvSpPr>
              <p:cNvPr id="201" name="Google Shape;201;p28"/>
              <p:cNvSpPr txBox="1"/>
              <p:nvPr/>
            </p:nvSpPr>
            <p:spPr>
              <a:xfrm>
                <a:off x="2987000" y="1606775"/>
                <a:ext cx="480600" cy="27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s" sz="900"/>
                  <a:t>H2</a:t>
                </a:r>
                <a:endParaRPr b="1" sz="900"/>
              </a:p>
            </p:txBody>
          </p:sp>
          <p:sp>
            <p:nvSpPr>
              <p:cNvPr id="202" name="Google Shape;202;p28"/>
              <p:cNvSpPr txBox="1"/>
              <p:nvPr/>
            </p:nvSpPr>
            <p:spPr>
              <a:xfrm>
                <a:off x="2989213" y="2648375"/>
                <a:ext cx="480600" cy="27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s" sz="900"/>
                  <a:t>H2</a:t>
                </a:r>
                <a:endParaRPr b="1" sz="900"/>
              </a:p>
            </p:txBody>
          </p:sp>
        </p:grpSp>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pic>
        <p:nvPicPr>
          <p:cNvPr id="207" name="Google Shape;207;p29"/>
          <p:cNvPicPr preferRelativeResize="0"/>
          <p:nvPr/>
        </p:nvPicPr>
        <p:blipFill>
          <a:blip r:embed="rId3">
            <a:alphaModFix/>
          </a:blip>
          <a:stretch>
            <a:fillRect/>
          </a:stretch>
        </p:blipFill>
        <p:spPr>
          <a:xfrm>
            <a:off x="5200850" y="1264040"/>
            <a:ext cx="3935100" cy="3474610"/>
          </a:xfrm>
          <a:prstGeom prst="rect">
            <a:avLst/>
          </a:prstGeom>
          <a:noFill/>
          <a:ln>
            <a:noFill/>
          </a:ln>
        </p:spPr>
      </p:pic>
      <p:sp>
        <p:nvSpPr>
          <p:cNvPr id="208" name="Google Shape;208;p29"/>
          <p:cNvSpPr txBox="1"/>
          <p:nvPr>
            <p:ph type="title"/>
          </p:nvPr>
        </p:nvSpPr>
        <p:spPr>
          <a:xfrm>
            <a:off x="41075" y="88250"/>
            <a:ext cx="89727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s">
                <a:latin typeface="Comfortaa"/>
                <a:ea typeface="Comfortaa"/>
                <a:cs typeface="Comfortaa"/>
                <a:sym typeface="Comfortaa"/>
              </a:rPr>
              <a:t>Main Objective:</a:t>
            </a:r>
            <a:r>
              <a:rPr lang="es">
                <a:latin typeface="Comfortaa"/>
                <a:ea typeface="Comfortaa"/>
                <a:cs typeface="Comfortaa"/>
                <a:sym typeface="Comfortaa"/>
              </a:rPr>
              <a:t> </a:t>
            </a:r>
            <a:endParaRPr>
              <a:latin typeface="Comfortaa"/>
              <a:ea typeface="Comfortaa"/>
              <a:cs typeface="Comfortaa"/>
              <a:sym typeface="Comfortaa"/>
            </a:endParaRPr>
          </a:p>
        </p:txBody>
      </p:sp>
      <p:sp>
        <p:nvSpPr>
          <p:cNvPr id="209" name="Google Shape;209;p29"/>
          <p:cNvSpPr/>
          <p:nvPr/>
        </p:nvSpPr>
        <p:spPr>
          <a:xfrm>
            <a:off x="7045250" y="5100350"/>
            <a:ext cx="2090700" cy="43200"/>
          </a:xfrm>
          <a:prstGeom prst="rect">
            <a:avLst/>
          </a:prstGeom>
          <a:solidFill>
            <a:srgbClr val="FFC10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29"/>
          <p:cNvSpPr/>
          <p:nvPr/>
        </p:nvSpPr>
        <p:spPr>
          <a:xfrm>
            <a:off x="8050" y="5100350"/>
            <a:ext cx="7037100" cy="43200"/>
          </a:xfrm>
          <a:prstGeom prst="rect">
            <a:avLst/>
          </a:prstGeom>
          <a:solidFill>
            <a:srgbClr val="E3051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29"/>
          <p:cNvSpPr txBox="1"/>
          <p:nvPr/>
        </p:nvSpPr>
        <p:spPr>
          <a:xfrm>
            <a:off x="85325" y="1264050"/>
            <a:ext cx="4925700" cy="2989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200"/>
              </a:spcAft>
              <a:buNone/>
            </a:pPr>
            <a:r>
              <a:rPr lang="es" sz="2700">
                <a:solidFill>
                  <a:schemeClr val="dk2"/>
                </a:solidFill>
                <a:latin typeface="Comfortaa"/>
                <a:ea typeface="Comfortaa"/>
                <a:cs typeface="Comfortaa"/>
                <a:sym typeface="Comfortaa"/>
              </a:rPr>
              <a:t>CODESIGN an </a:t>
            </a:r>
            <a:r>
              <a:rPr b="1" lang="es" sz="2700">
                <a:solidFill>
                  <a:schemeClr val="dk2"/>
                </a:solidFill>
                <a:latin typeface="Comfortaa"/>
                <a:ea typeface="Comfortaa"/>
                <a:cs typeface="Comfortaa"/>
                <a:sym typeface="Comfortaa"/>
              </a:rPr>
              <a:t>assistive technology</a:t>
            </a:r>
            <a:r>
              <a:rPr lang="es" sz="2700">
                <a:solidFill>
                  <a:schemeClr val="dk2"/>
                </a:solidFill>
                <a:latin typeface="Comfortaa"/>
                <a:ea typeface="Comfortaa"/>
                <a:cs typeface="Comfortaa"/>
                <a:sym typeface="Comfortaa"/>
              </a:rPr>
              <a:t> to </a:t>
            </a:r>
            <a:r>
              <a:rPr lang="es" sz="2700" u="sng">
                <a:solidFill>
                  <a:schemeClr val="dk2"/>
                </a:solidFill>
                <a:latin typeface="Comfortaa"/>
                <a:ea typeface="Comfortaa"/>
                <a:cs typeface="Comfortaa"/>
                <a:sym typeface="Comfortaa"/>
              </a:rPr>
              <a:t>support  nonvisual navigation</a:t>
            </a:r>
            <a:r>
              <a:rPr lang="es" sz="2700">
                <a:solidFill>
                  <a:schemeClr val="dk2"/>
                </a:solidFill>
                <a:latin typeface="Comfortaa"/>
                <a:ea typeface="Comfortaa"/>
                <a:cs typeface="Comfortaa"/>
                <a:sym typeface="Comfortaa"/>
              </a:rPr>
              <a:t> with visually impaired users, clinicians and research team. </a:t>
            </a:r>
            <a:endParaRPr sz="2300">
              <a:latin typeface="Comfortaa"/>
              <a:ea typeface="Comfortaa"/>
              <a:cs typeface="Comfortaa"/>
              <a:sym typeface="Comfortaa"/>
            </a:endParaRPr>
          </a:p>
        </p:txBody>
      </p:sp>
      <p:pic>
        <p:nvPicPr>
          <p:cNvPr id="212" name="Google Shape;212;p29"/>
          <p:cNvPicPr preferRelativeResize="0"/>
          <p:nvPr/>
        </p:nvPicPr>
        <p:blipFill rotWithShape="1">
          <a:blip r:embed="rId4">
            <a:alphaModFix/>
          </a:blip>
          <a:srcRect b="20221" l="10029" r="11118" t="19468"/>
          <a:stretch/>
        </p:blipFill>
        <p:spPr>
          <a:xfrm>
            <a:off x="5200850" y="1264050"/>
            <a:ext cx="917425" cy="7016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sp>
        <p:nvSpPr>
          <p:cNvPr id="217" name="Google Shape;217;p30"/>
          <p:cNvSpPr txBox="1"/>
          <p:nvPr>
            <p:ph type="title"/>
          </p:nvPr>
        </p:nvSpPr>
        <p:spPr>
          <a:xfrm>
            <a:off x="41075" y="88250"/>
            <a:ext cx="89727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s" sz="2620">
                <a:latin typeface="Comfortaa"/>
                <a:ea typeface="Comfortaa"/>
                <a:cs typeface="Comfortaa"/>
                <a:sym typeface="Comfortaa"/>
              </a:rPr>
              <a:t>Tactile technology</a:t>
            </a:r>
            <a:r>
              <a:rPr b="1" lang="es" sz="2620">
                <a:latin typeface="Comfortaa"/>
                <a:ea typeface="Comfortaa"/>
                <a:cs typeface="Comfortaa"/>
                <a:sym typeface="Comfortaa"/>
              </a:rPr>
              <a:t>: </a:t>
            </a:r>
            <a:endParaRPr b="1" sz="2620">
              <a:latin typeface="Comfortaa"/>
              <a:ea typeface="Comfortaa"/>
              <a:cs typeface="Comfortaa"/>
              <a:sym typeface="Comfortaa"/>
            </a:endParaRPr>
          </a:p>
        </p:txBody>
      </p:sp>
      <p:sp>
        <p:nvSpPr>
          <p:cNvPr id="218" name="Google Shape;218;p30"/>
          <p:cNvSpPr/>
          <p:nvPr/>
        </p:nvSpPr>
        <p:spPr>
          <a:xfrm>
            <a:off x="7045250" y="5100350"/>
            <a:ext cx="2090700" cy="43200"/>
          </a:xfrm>
          <a:prstGeom prst="rect">
            <a:avLst/>
          </a:prstGeom>
          <a:solidFill>
            <a:srgbClr val="FFC10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30"/>
          <p:cNvSpPr/>
          <p:nvPr/>
        </p:nvSpPr>
        <p:spPr>
          <a:xfrm>
            <a:off x="8050" y="5100350"/>
            <a:ext cx="7037100" cy="43200"/>
          </a:xfrm>
          <a:prstGeom prst="rect">
            <a:avLst/>
          </a:prstGeom>
          <a:solidFill>
            <a:srgbClr val="E3051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30"/>
          <p:cNvSpPr txBox="1"/>
          <p:nvPr/>
        </p:nvSpPr>
        <p:spPr>
          <a:xfrm>
            <a:off x="277350" y="1065425"/>
            <a:ext cx="4530000" cy="1477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 sz="2100" u="sng">
                <a:latin typeface="Comfortaa Medium"/>
                <a:ea typeface="Comfortaa Medium"/>
                <a:cs typeface="Comfortaa Medium"/>
                <a:sym typeface="Comfortaa Medium"/>
              </a:rPr>
              <a:t>Working principle:</a:t>
            </a:r>
            <a:endParaRPr sz="2100" u="sng">
              <a:latin typeface="Comfortaa Medium"/>
              <a:ea typeface="Comfortaa Medium"/>
              <a:cs typeface="Comfortaa Medium"/>
              <a:sym typeface="Comfortaa Medium"/>
            </a:endParaRPr>
          </a:p>
          <a:p>
            <a:pPr indent="0" lvl="0" marL="0" rtl="0" algn="l">
              <a:spcBef>
                <a:spcPts val="0"/>
              </a:spcBef>
              <a:spcAft>
                <a:spcPts val="0"/>
              </a:spcAft>
              <a:buNone/>
            </a:pPr>
            <a:r>
              <a:rPr lang="es" sz="2100">
                <a:latin typeface="Comfortaa Medium"/>
                <a:ea typeface="Comfortaa Medium"/>
                <a:cs typeface="Comfortaa Medium"/>
                <a:sym typeface="Comfortaa Medium"/>
              </a:rPr>
              <a:t>Shape memory alloy compresses  when electric current is applied.</a:t>
            </a:r>
            <a:endParaRPr sz="2100">
              <a:latin typeface="Comfortaa Medium"/>
              <a:ea typeface="Comfortaa Medium"/>
              <a:cs typeface="Comfortaa Medium"/>
              <a:sym typeface="Comfortaa Medium"/>
            </a:endParaRPr>
          </a:p>
        </p:txBody>
      </p:sp>
      <p:pic>
        <p:nvPicPr>
          <p:cNvPr id="221" name="Google Shape;221;p30"/>
          <p:cNvPicPr preferRelativeResize="0"/>
          <p:nvPr/>
        </p:nvPicPr>
        <p:blipFill rotWithShape="1">
          <a:blip r:embed="rId3">
            <a:alphaModFix/>
          </a:blip>
          <a:srcRect b="0" l="0" r="0" t="20515"/>
          <a:stretch/>
        </p:blipFill>
        <p:spPr>
          <a:xfrm>
            <a:off x="225100" y="3194100"/>
            <a:ext cx="4190199" cy="1809475"/>
          </a:xfrm>
          <a:prstGeom prst="rect">
            <a:avLst/>
          </a:prstGeom>
          <a:noFill/>
          <a:ln>
            <a:noFill/>
          </a:ln>
        </p:spPr>
      </p:pic>
      <p:sp>
        <p:nvSpPr>
          <p:cNvPr id="222" name="Google Shape;222;p30"/>
          <p:cNvSpPr/>
          <p:nvPr/>
        </p:nvSpPr>
        <p:spPr>
          <a:xfrm>
            <a:off x="5082375" y="315750"/>
            <a:ext cx="2718247" cy="2057838"/>
          </a:xfrm>
          <a:custGeom>
            <a:rect b="b" l="l" r="r" t="t"/>
            <a:pathLst>
              <a:path extrusionOk="0" h="174541" w="257837">
                <a:moveTo>
                  <a:pt x="103311" y="295"/>
                </a:moveTo>
                <a:lnTo>
                  <a:pt x="294" y="0"/>
                </a:lnTo>
                <a:lnTo>
                  <a:pt x="0" y="174247"/>
                </a:lnTo>
                <a:lnTo>
                  <a:pt x="140397" y="174541"/>
                </a:lnTo>
                <a:lnTo>
                  <a:pt x="257837" y="144225"/>
                </a:lnTo>
                <a:lnTo>
                  <a:pt x="145695" y="129802"/>
                </a:lnTo>
                <a:close/>
              </a:path>
            </a:pathLst>
          </a:custGeom>
          <a:solidFill>
            <a:srgbClr val="D9EAD3"/>
          </a:solidFill>
          <a:ln cap="flat" cmpd="sng" w="9525">
            <a:solidFill>
              <a:srgbClr val="595959"/>
            </a:solidFill>
            <a:prstDash val="solid"/>
            <a:round/>
            <a:headEnd len="med" w="med" type="none"/>
            <a:tailEnd len="med" w="med" type="none"/>
          </a:ln>
        </p:spPr>
      </p:sp>
      <p:pic>
        <p:nvPicPr>
          <p:cNvPr id="223" name="Google Shape;223;p30"/>
          <p:cNvPicPr preferRelativeResize="0"/>
          <p:nvPr/>
        </p:nvPicPr>
        <p:blipFill rotWithShape="1">
          <a:blip r:embed="rId4">
            <a:alphaModFix/>
          </a:blip>
          <a:srcRect b="11820" l="14655" r="19000" t="11674"/>
          <a:stretch/>
        </p:blipFill>
        <p:spPr>
          <a:xfrm>
            <a:off x="5082375" y="416386"/>
            <a:ext cx="1498931" cy="1932841"/>
          </a:xfrm>
          <a:prstGeom prst="rect">
            <a:avLst/>
          </a:prstGeom>
          <a:noFill/>
          <a:ln>
            <a:noFill/>
          </a:ln>
        </p:spPr>
      </p:pic>
      <p:pic>
        <p:nvPicPr>
          <p:cNvPr id="224" name="Google Shape;224;p30"/>
          <p:cNvPicPr preferRelativeResize="0"/>
          <p:nvPr/>
        </p:nvPicPr>
        <p:blipFill rotWithShape="1">
          <a:blip r:embed="rId5">
            <a:alphaModFix/>
          </a:blip>
          <a:srcRect b="36838" l="24106" r="17522" t="16239"/>
          <a:stretch/>
        </p:blipFill>
        <p:spPr>
          <a:xfrm>
            <a:off x="7313704" y="948971"/>
            <a:ext cx="1659272" cy="1491553"/>
          </a:xfrm>
          <a:prstGeom prst="rect">
            <a:avLst/>
          </a:prstGeom>
          <a:noFill/>
          <a:ln>
            <a:noFill/>
          </a:ln>
        </p:spPr>
      </p:pic>
      <p:pic>
        <p:nvPicPr>
          <p:cNvPr id="225" name="Google Shape;225;p30"/>
          <p:cNvPicPr preferRelativeResize="0"/>
          <p:nvPr/>
        </p:nvPicPr>
        <p:blipFill rotWithShape="1">
          <a:blip r:embed="rId6">
            <a:alphaModFix/>
          </a:blip>
          <a:srcRect b="0" l="67362" r="15191" t="19367"/>
          <a:stretch/>
        </p:blipFill>
        <p:spPr>
          <a:xfrm rot="-5400000">
            <a:off x="6061850" y="2283175"/>
            <a:ext cx="1740925" cy="36998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p31"/>
          <p:cNvSpPr txBox="1"/>
          <p:nvPr>
            <p:ph type="title"/>
          </p:nvPr>
        </p:nvSpPr>
        <p:spPr>
          <a:xfrm>
            <a:off x="41075" y="88250"/>
            <a:ext cx="89727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s">
                <a:latin typeface="Comfortaa"/>
                <a:ea typeface="Comfortaa"/>
                <a:cs typeface="Comfortaa"/>
                <a:sym typeface="Comfortaa"/>
              </a:rPr>
              <a:t>Methodology: </a:t>
            </a:r>
            <a:endParaRPr>
              <a:latin typeface="Comfortaa"/>
              <a:ea typeface="Comfortaa"/>
              <a:cs typeface="Comfortaa"/>
              <a:sym typeface="Comfortaa"/>
            </a:endParaRPr>
          </a:p>
        </p:txBody>
      </p:sp>
      <p:sp>
        <p:nvSpPr>
          <p:cNvPr id="231" name="Google Shape;231;p31"/>
          <p:cNvSpPr/>
          <p:nvPr/>
        </p:nvSpPr>
        <p:spPr>
          <a:xfrm>
            <a:off x="7045250" y="5100350"/>
            <a:ext cx="2090700" cy="43200"/>
          </a:xfrm>
          <a:prstGeom prst="rect">
            <a:avLst/>
          </a:prstGeom>
          <a:solidFill>
            <a:srgbClr val="FFC10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31"/>
          <p:cNvSpPr/>
          <p:nvPr/>
        </p:nvSpPr>
        <p:spPr>
          <a:xfrm>
            <a:off x="8050" y="5100350"/>
            <a:ext cx="7037100" cy="43200"/>
          </a:xfrm>
          <a:prstGeom prst="rect">
            <a:avLst/>
          </a:prstGeom>
          <a:solidFill>
            <a:srgbClr val="E3051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31"/>
          <p:cNvSpPr txBox="1"/>
          <p:nvPr>
            <p:ph idx="1" type="body"/>
          </p:nvPr>
        </p:nvSpPr>
        <p:spPr>
          <a:xfrm>
            <a:off x="311700" y="1152475"/>
            <a:ext cx="8520600" cy="39042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Clr>
                <a:schemeClr val="dk1"/>
              </a:buClr>
              <a:buSzPts val="1100"/>
              <a:buFont typeface="Arial"/>
              <a:buNone/>
            </a:pPr>
            <a:r>
              <a:t/>
            </a:r>
            <a:endParaRPr sz="2000">
              <a:solidFill>
                <a:schemeClr val="dk1"/>
              </a:solidFill>
              <a:latin typeface="Comfortaa Medium"/>
              <a:ea typeface="Comfortaa Medium"/>
              <a:cs typeface="Comfortaa Medium"/>
              <a:sym typeface="Comfortaa Medium"/>
            </a:endParaRPr>
          </a:p>
          <a:p>
            <a:pPr indent="0" lvl="0" marL="0" rtl="0" algn="l">
              <a:spcBef>
                <a:spcPts val="0"/>
              </a:spcBef>
              <a:spcAft>
                <a:spcPts val="0"/>
              </a:spcAft>
              <a:buClr>
                <a:schemeClr val="dk1"/>
              </a:buClr>
              <a:buSzPts val="1100"/>
              <a:buFont typeface="Arial"/>
              <a:buNone/>
            </a:pPr>
            <a:r>
              <a:rPr lang="es" sz="2000">
                <a:solidFill>
                  <a:schemeClr val="dk1"/>
                </a:solidFill>
                <a:latin typeface="Comfortaa Medium"/>
                <a:ea typeface="Comfortaa Medium"/>
                <a:cs typeface="Comfortaa Medium"/>
                <a:sym typeface="Comfortaa Medium"/>
              </a:rPr>
              <a:t>1) Evaluate user needs.</a:t>
            </a:r>
            <a:endParaRPr sz="2000">
              <a:solidFill>
                <a:schemeClr val="dk1"/>
              </a:solidFill>
              <a:latin typeface="Comfortaa Medium"/>
              <a:ea typeface="Comfortaa Medium"/>
              <a:cs typeface="Comfortaa Medium"/>
              <a:sym typeface="Comfortaa Medium"/>
            </a:endParaRPr>
          </a:p>
          <a:p>
            <a:pPr indent="0" lvl="0" marL="0" rtl="0" algn="l">
              <a:spcBef>
                <a:spcPts val="0"/>
              </a:spcBef>
              <a:spcAft>
                <a:spcPts val="0"/>
              </a:spcAft>
              <a:buClr>
                <a:schemeClr val="dk1"/>
              </a:buClr>
              <a:buSzPts val="1100"/>
              <a:buFont typeface="Arial"/>
              <a:buNone/>
            </a:pPr>
            <a:r>
              <a:t/>
            </a:r>
            <a:endParaRPr sz="2000">
              <a:solidFill>
                <a:schemeClr val="dk1"/>
              </a:solidFill>
              <a:latin typeface="Comfortaa Medium"/>
              <a:ea typeface="Comfortaa Medium"/>
              <a:cs typeface="Comfortaa Medium"/>
              <a:sym typeface="Comfortaa Medium"/>
            </a:endParaRPr>
          </a:p>
          <a:p>
            <a:pPr indent="0" lvl="0" marL="0" rtl="0" algn="l">
              <a:spcBef>
                <a:spcPts val="0"/>
              </a:spcBef>
              <a:spcAft>
                <a:spcPts val="0"/>
              </a:spcAft>
              <a:buClr>
                <a:schemeClr val="dk1"/>
              </a:buClr>
              <a:buSzPts val="1100"/>
              <a:buFont typeface="Arial"/>
              <a:buNone/>
            </a:pPr>
            <a:r>
              <a:rPr lang="es" sz="2000">
                <a:solidFill>
                  <a:schemeClr val="dk1"/>
                </a:solidFill>
                <a:latin typeface="Comfortaa Medium"/>
                <a:ea typeface="Comfortaa Medium"/>
                <a:cs typeface="Comfortaa Medium"/>
                <a:sym typeface="Comfortaa Medium"/>
              </a:rPr>
              <a:t>2) Co-Design and build device.</a:t>
            </a:r>
            <a:endParaRPr sz="2000">
              <a:solidFill>
                <a:schemeClr val="dk1"/>
              </a:solidFill>
              <a:latin typeface="Comfortaa Medium"/>
              <a:ea typeface="Comfortaa Medium"/>
              <a:cs typeface="Comfortaa Medium"/>
              <a:sym typeface="Comfortaa Medium"/>
            </a:endParaRPr>
          </a:p>
          <a:p>
            <a:pPr indent="0" lvl="0" marL="0" rtl="0" algn="l">
              <a:spcBef>
                <a:spcPts val="0"/>
              </a:spcBef>
              <a:spcAft>
                <a:spcPts val="0"/>
              </a:spcAft>
              <a:buClr>
                <a:schemeClr val="dk1"/>
              </a:buClr>
              <a:buSzPts val="1100"/>
              <a:buFont typeface="Arial"/>
              <a:buNone/>
            </a:pPr>
            <a:r>
              <a:t/>
            </a:r>
            <a:endParaRPr sz="2000">
              <a:solidFill>
                <a:schemeClr val="dk1"/>
              </a:solidFill>
              <a:latin typeface="Comfortaa Medium"/>
              <a:ea typeface="Comfortaa Medium"/>
              <a:cs typeface="Comfortaa Medium"/>
              <a:sym typeface="Comfortaa Medium"/>
            </a:endParaRPr>
          </a:p>
          <a:p>
            <a:pPr indent="0" lvl="0" marL="0" rtl="0" algn="l">
              <a:spcBef>
                <a:spcPts val="0"/>
              </a:spcBef>
              <a:spcAft>
                <a:spcPts val="0"/>
              </a:spcAft>
              <a:buClr>
                <a:schemeClr val="dk1"/>
              </a:buClr>
              <a:buSzPts val="1100"/>
              <a:buFont typeface="Arial"/>
              <a:buNone/>
            </a:pPr>
            <a:r>
              <a:rPr lang="es" sz="2000">
                <a:solidFill>
                  <a:schemeClr val="dk1"/>
                </a:solidFill>
                <a:latin typeface="Comfortaa Medium"/>
                <a:ea typeface="Comfortaa Medium"/>
                <a:cs typeface="Comfortaa Medium"/>
                <a:sym typeface="Comfortaa Medium"/>
              </a:rPr>
              <a:t>3) Test device in a navigation task. </a:t>
            </a:r>
            <a:endParaRPr sz="2000">
              <a:solidFill>
                <a:schemeClr val="dk1"/>
              </a:solidFill>
              <a:latin typeface="Comfortaa Medium"/>
              <a:ea typeface="Comfortaa Medium"/>
              <a:cs typeface="Comfortaa Medium"/>
              <a:sym typeface="Comfortaa Medium"/>
            </a:endParaRPr>
          </a:p>
          <a:p>
            <a:pPr indent="457200" lvl="0" marL="0" rtl="0" algn="l">
              <a:spcBef>
                <a:spcPts val="0"/>
              </a:spcBef>
              <a:spcAft>
                <a:spcPts val="0"/>
              </a:spcAft>
              <a:buClr>
                <a:schemeClr val="dk1"/>
              </a:buClr>
              <a:buSzPts val="1100"/>
              <a:buFont typeface="Arial"/>
              <a:buNone/>
            </a:pPr>
            <a:r>
              <a:rPr lang="es" sz="2000">
                <a:solidFill>
                  <a:schemeClr val="dk1"/>
                </a:solidFill>
                <a:latin typeface="Comfortaa Medium"/>
                <a:ea typeface="Comfortaa Medium"/>
                <a:cs typeface="Comfortaa Medium"/>
                <a:sym typeface="Comfortaa Medium"/>
              </a:rPr>
              <a:t>Evaluation of effect on:</a:t>
            </a:r>
            <a:br>
              <a:rPr lang="es" sz="2000">
                <a:solidFill>
                  <a:schemeClr val="dk1"/>
                </a:solidFill>
                <a:latin typeface="Comfortaa Medium"/>
                <a:ea typeface="Comfortaa Medium"/>
                <a:cs typeface="Comfortaa Medium"/>
                <a:sym typeface="Comfortaa Medium"/>
              </a:rPr>
            </a:br>
            <a:r>
              <a:rPr lang="es" sz="2000">
                <a:solidFill>
                  <a:schemeClr val="dk1"/>
                </a:solidFill>
                <a:latin typeface="Comfortaa Medium"/>
                <a:ea typeface="Comfortaa Medium"/>
                <a:cs typeface="Comfortaa Medium"/>
                <a:sym typeface="Comfortaa Medium"/>
              </a:rPr>
              <a:t>	- navigation (time, effort)</a:t>
            </a:r>
            <a:endParaRPr sz="2000">
              <a:solidFill>
                <a:schemeClr val="dk1"/>
              </a:solidFill>
              <a:latin typeface="Comfortaa Medium"/>
              <a:ea typeface="Comfortaa Medium"/>
              <a:cs typeface="Comfortaa Medium"/>
              <a:sym typeface="Comfortaa Medium"/>
            </a:endParaRPr>
          </a:p>
          <a:p>
            <a:pPr indent="457200" lvl="0" marL="0" rtl="0" algn="l">
              <a:spcBef>
                <a:spcPts val="0"/>
              </a:spcBef>
              <a:spcAft>
                <a:spcPts val="0"/>
              </a:spcAft>
              <a:buNone/>
            </a:pPr>
            <a:r>
              <a:rPr lang="es" sz="2000">
                <a:solidFill>
                  <a:schemeClr val="dk1"/>
                </a:solidFill>
                <a:latin typeface="Comfortaa Medium"/>
                <a:ea typeface="Comfortaa Medium"/>
                <a:cs typeface="Comfortaa Medium"/>
                <a:sym typeface="Comfortaa Medium"/>
              </a:rPr>
              <a:t>- </a:t>
            </a:r>
            <a:r>
              <a:rPr lang="es" sz="2000">
                <a:solidFill>
                  <a:schemeClr val="dk1"/>
                </a:solidFill>
                <a:latin typeface="Comfortaa Medium"/>
                <a:ea typeface="Comfortaa Medium"/>
                <a:cs typeface="Comfortaa Medium"/>
                <a:sym typeface="Comfortaa Medium"/>
              </a:rPr>
              <a:t>user </a:t>
            </a:r>
            <a:r>
              <a:rPr lang="es" sz="2000">
                <a:solidFill>
                  <a:schemeClr val="dk1"/>
                </a:solidFill>
                <a:latin typeface="Comfortaa Medium"/>
                <a:ea typeface="Comfortaa Medium"/>
                <a:cs typeface="Comfortaa Medium"/>
                <a:sym typeface="Comfortaa Medium"/>
              </a:rPr>
              <a:t>satisfaction</a:t>
            </a:r>
            <a:r>
              <a:rPr lang="es" sz="2000">
                <a:solidFill>
                  <a:schemeClr val="dk1"/>
                </a:solidFill>
                <a:latin typeface="Comfortaa Medium"/>
                <a:ea typeface="Comfortaa Medium"/>
                <a:cs typeface="Comfortaa Medium"/>
                <a:sym typeface="Comfortaa Medium"/>
              </a:rPr>
              <a:t> with technology</a:t>
            </a:r>
            <a:endParaRPr/>
          </a:p>
        </p:txBody>
      </p:sp>
      <p:pic>
        <p:nvPicPr>
          <p:cNvPr id="234" name="Google Shape;234;p31"/>
          <p:cNvPicPr preferRelativeResize="0"/>
          <p:nvPr/>
        </p:nvPicPr>
        <p:blipFill rotWithShape="1">
          <a:blip r:embed="rId3">
            <a:alphaModFix/>
          </a:blip>
          <a:srcRect b="9148" l="30032" r="27833" t="0"/>
          <a:stretch/>
        </p:blipFill>
        <p:spPr>
          <a:xfrm>
            <a:off x="5021275" y="862452"/>
            <a:ext cx="3811025" cy="3904198"/>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sp>
        <p:nvSpPr>
          <p:cNvPr id="239" name="Google Shape;239;p32"/>
          <p:cNvSpPr txBox="1"/>
          <p:nvPr>
            <p:ph type="title"/>
          </p:nvPr>
        </p:nvSpPr>
        <p:spPr>
          <a:xfrm>
            <a:off x="41075" y="88250"/>
            <a:ext cx="89727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s">
                <a:latin typeface="Comfortaa"/>
                <a:ea typeface="Comfortaa"/>
                <a:cs typeface="Comfortaa"/>
                <a:sym typeface="Comfortaa"/>
              </a:rPr>
              <a:t>Expected Results</a:t>
            </a:r>
            <a:r>
              <a:rPr lang="es">
                <a:latin typeface="Comfortaa"/>
                <a:ea typeface="Comfortaa"/>
                <a:cs typeface="Comfortaa"/>
                <a:sym typeface="Comfortaa"/>
              </a:rPr>
              <a:t>: </a:t>
            </a:r>
            <a:endParaRPr>
              <a:latin typeface="Comfortaa"/>
              <a:ea typeface="Comfortaa"/>
              <a:cs typeface="Comfortaa"/>
              <a:sym typeface="Comfortaa"/>
            </a:endParaRPr>
          </a:p>
        </p:txBody>
      </p:sp>
      <p:sp>
        <p:nvSpPr>
          <p:cNvPr id="240" name="Google Shape;240;p32"/>
          <p:cNvSpPr/>
          <p:nvPr/>
        </p:nvSpPr>
        <p:spPr>
          <a:xfrm>
            <a:off x="7045250" y="5100350"/>
            <a:ext cx="2090700" cy="43200"/>
          </a:xfrm>
          <a:prstGeom prst="rect">
            <a:avLst/>
          </a:prstGeom>
          <a:solidFill>
            <a:srgbClr val="FFC10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32"/>
          <p:cNvSpPr/>
          <p:nvPr/>
        </p:nvSpPr>
        <p:spPr>
          <a:xfrm>
            <a:off x="8050" y="5100350"/>
            <a:ext cx="7037100" cy="43200"/>
          </a:xfrm>
          <a:prstGeom prst="rect">
            <a:avLst/>
          </a:prstGeom>
          <a:solidFill>
            <a:srgbClr val="E3051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32"/>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55600" lvl="0" marL="457200" rtl="0" algn="l">
              <a:spcBef>
                <a:spcPts val="0"/>
              </a:spcBef>
              <a:spcAft>
                <a:spcPts val="0"/>
              </a:spcAft>
              <a:buClr>
                <a:schemeClr val="dk1"/>
              </a:buClr>
              <a:buSzPts val="2000"/>
              <a:buFont typeface="Comfortaa Medium"/>
              <a:buChar char="●"/>
            </a:pPr>
            <a:r>
              <a:rPr lang="es" sz="2000" u="sng">
                <a:solidFill>
                  <a:schemeClr val="dk1"/>
                </a:solidFill>
                <a:latin typeface="Comfortaa Medium"/>
                <a:ea typeface="Comfortaa Medium"/>
                <a:cs typeface="Comfortaa Medium"/>
                <a:sym typeface="Comfortaa Medium"/>
              </a:rPr>
              <a:t>Deliverable:</a:t>
            </a:r>
            <a:r>
              <a:rPr lang="es" sz="2000">
                <a:solidFill>
                  <a:schemeClr val="dk1"/>
                </a:solidFill>
                <a:latin typeface="Comfortaa Medium"/>
                <a:ea typeface="Comfortaa Medium"/>
                <a:cs typeface="Comfortaa Medium"/>
                <a:sym typeface="Comfortaa Medium"/>
              </a:rPr>
              <a:t> </a:t>
            </a:r>
            <a:r>
              <a:rPr lang="es" sz="2000">
                <a:solidFill>
                  <a:schemeClr val="dk1"/>
                </a:solidFill>
                <a:latin typeface="Comfortaa Medium"/>
                <a:ea typeface="Comfortaa Medium"/>
                <a:cs typeface="Comfortaa Medium"/>
                <a:sym typeface="Comfortaa Medium"/>
              </a:rPr>
              <a:t>Assistive technology</a:t>
            </a:r>
            <a:r>
              <a:rPr lang="es" sz="2000">
                <a:solidFill>
                  <a:schemeClr val="dk1"/>
                </a:solidFill>
                <a:latin typeface="Comfortaa Medium"/>
                <a:ea typeface="Comfortaa Medium"/>
                <a:cs typeface="Comfortaa Medium"/>
                <a:sym typeface="Comfortaa Medium"/>
              </a:rPr>
              <a:t> system prototype</a:t>
            </a:r>
            <a:r>
              <a:rPr lang="es" sz="2000">
                <a:solidFill>
                  <a:schemeClr val="dk1"/>
                </a:solidFill>
                <a:latin typeface="Comfortaa Medium"/>
                <a:ea typeface="Comfortaa Medium"/>
                <a:cs typeface="Comfortaa Medium"/>
                <a:sym typeface="Comfortaa Medium"/>
              </a:rPr>
              <a:t>.</a:t>
            </a:r>
            <a:endParaRPr sz="2000">
              <a:solidFill>
                <a:schemeClr val="dk1"/>
              </a:solidFill>
              <a:latin typeface="Comfortaa Medium"/>
              <a:ea typeface="Comfortaa Medium"/>
              <a:cs typeface="Comfortaa Medium"/>
              <a:sym typeface="Comfortaa Medium"/>
            </a:endParaRPr>
          </a:p>
          <a:p>
            <a:pPr indent="0" lvl="0" marL="0" rtl="0" algn="l">
              <a:spcBef>
                <a:spcPts val="0"/>
              </a:spcBef>
              <a:spcAft>
                <a:spcPts val="0"/>
              </a:spcAft>
              <a:buNone/>
            </a:pPr>
            <a:r>
              <a:t/>
            </a:r>
            <a:endParaRPr sz="2000">
              <a:solidFill>
                <a:schemeClr val="dk1"/>
              </a:solidFill>
              <a:latin typeface="Comfortaa Medium"/>
              <a:ea typeface="Comfortaa Medium"/>
              <a:cs typeface="Comfortaa Medium"/>
              <a:sym typeface="Comfortaa Medium"/>
            </a:endParaRPr>
          </a:p>
          <a:p>
            <a:pPr indent="-355600" lvl="0" marL="457200" rtl="0" algn="l">
              <a:spcBef>
                <a:spcPts val="0"/>
              </a:spcBef>
              <a:spcAft>
                <a:spcPts val="0"/>
              </a:spcAft>
              <a:buClr>
                <a:schemeClr val="dk1"/>
              </a:buClr>
              <a:buSzPts val="2000"/>
              <a:buFont typeface="Comfortaa Medium"/>
              <a:buChar char="●"/>
            </a:pPr>
            <a:r>
              <a:rPr lang="es" sz="2000" u="sng">
                <a:solidFill>
                  <a:schemeClr val="dk1"/>
                </a:solidFill>
                <a:latin typeface="Comfortaa Medium"/>
                <a:ea typeface="Comfortaa Medium"/>
                <a:cs typeface="Comfortaa Medium"/>
                <a:sym typeface="Comfortaa Medium"/>
              </a:rPr>
              <a:t>Easier</a:t>
            </a:r>
            <a:r>
              <a:rPr lang="es" sz="2000">
                <a:solidFill>
                  <a:schemeClr val="dk1"/>
                </a:solidFill>
                <a:latin typeface="Comfortaa Medium"/>
                <a:ea typeface="Comfortaa Medium"/>
                <a:cs typeface="Comfortaa Medium"/>
                <a:sym typeface="Comfortaa Medium"/>
              </a:rPr>
              <a:t> non visual </a:t>
            </a:r>
            <a:r>
              <a:rPr lang="es" sz="2000" u="sng">
                <a:solidFill>
                  <a:schemeClr val="dk1"/>
                </a:solidFill>
                <a:latin typeface="Comfortaa Medium"/>
                <a:ea typeface="Comfortaa Medium"/>
                <a:cs typeface="Comfortaa Medium"/>
                <a:sym typeface="Comfortaa Medium"/>
              </a:rPr>
              <a:t>access</a:t>
            </a:r>
            <a:r>
              <a:rPr lang="es" sz="2000">
                <a:solidFill>
                  <a:schemeClr val="dk1"/>
                </a:solidFill>
                <a:latin typeface="Comfortaa Medium"/>
                <a:ea typeface="Comfortaa Medium"/>
                <a:cs typeface="Comfortaa Medium"/>
                <a:sym typeface="Comfortaa Medium"/>
              </a:rPr>
              <a:t> to online information (leisure, culture, education and work). </a:t>
            </a:r>
            <a:endParaRPr sz="2000">
              <a:solidFill>
                <a:schemeClr val="dk1"/>
              </a:solidFill>
              <a:latin typeface="Comfortaa Medium"/>
              <a:ea typeface="Comfortaa Medium"/>
              <a:cs typeface="Comfortaa Medium"/>
              <a:sym typeface="Comfortaa Medium"/>
            </a:endParaRPr>
          </a:p>
          <a:p>
            <a:pPr indent="0" lvl="0" marL="0" rtl="0" algn="l">
              <a:spcBef>
                <a:spcPts val="0"/>
              </a:spcBef>
              <a:spcAft>
                <a:spcPts val="0"/>
              </a:spcAft>
              <a:buNone/>
            </a:pPr>
            <a:r>
              <a:t/>
            </a:r>
            <a:endParaRPr sz="2000">
              <a:solidFill>
                <a:schemeClr val="dk1"/>
              </a:solidFill>
              <a:latin typeface="Comfortaa Medium"/>
              <a:ea typeface="Comfortaa Medium"/>
              <a:cs typeface="Comfortaa Medium"/>
              <a:sym typeface="Comfortaa Medium"/>
            </a:endParaRPr>
          </a:p>
          <a:p>
            <a:pPr indent="-355600" lvl="0" marL="457200" rtl="0" algn="l">
              <a:spcBef>
                <a:spcPts val="0"/>
              </a:spcBef>
              <a:spcAft>
                <a:spcPts val="0"/>
              </a:spcAft>
              <a:buClr>
                <a:schemeClr val="dk1"/>
              </a:buClr>
              <a:buSzPts val="2000"/>
              <a:buFont typeface="Comfortaa Medium"/>
              <a:buChar char="●"/>
            </a:pPr>
            <a:r>
              <a:rPr lang="es" sz="2000">
                <a:solidFill>
                  <a:schemeClr val="dk1"/>
                </a:solidFill>
                <a:latin typeface="Comfortaa Medium"/>
                <a:ea typeface="Comfortaa Medium"/>
                <a:cs typeface="Comfortaa Medium"/>
                <a:sym typeface="Comfortaa Medium"/>
              </a:rPr>
              <a:t>Positive implications for </a:t>
            </a:r>
            <a:r>
              <a:rPr lang="es" sz="2000" u="sng">
                <a:solidFill>
                  <a:schemeClr val="dk1"/>
                </a:solidFill>
                <a:latin typeface="Comfortaa Medium"/>
                <a:ea typeface="Comfortaa Medium"/>
                <a:cs typeface="Comfortaa Medium"/>
                <a:sym typeface="Comfortaa Medium"/>
              </a:rPr>
              <a:t>autonomy </a:t>
            </a:r>
            <a:r>
              <a:rPr lang="es" sz="2000">
                <a:solidFill>
                  <a:schemeClr val="dk1"/>
                </a:solidFill>
                <a:latin typeface="Comfortaa Medium"/>
                <a:ea typeface="Comfortaa Medium"/>
                <a:cs typeface="Comfortaa Medium"/>
                <a:sym typeface="Comfortaa Medium"/>
              </a:rPr>
              <a:t>and </a:t>
            </a:r>
            <a:r>
              <a:rPr lang="es" sz="2000" u="sng">
                <a:solidFill>
                  <a:schemeClr val="dk1"/>
                </a:solidFill>
                <a:latin typeface="Comfortaa Medium"/>
                <a:ea typeface="Comfortaa Medium"/>
                <a:cs typeface="Comfortaa Medium"/>
                <a:sym typeface="Comfortaa Medium"/>
              </a:rPr>
              <a:t>participation</a:t>
            </a:r>
            <a:r>
              <a:rPr lang="es" sz="2000">
                <a:solidFill>
                  <a:schemeClr val="dk1"/>
                </a:solidFill>
                <a:latin typeface="Comfortaa Medium"/>
                <a:ea typeface="Comfortaa Medium"/>
                <a:cs typeface="Comfortaa Medium"/>
                <a:sym typeface="Comfortaa Medium"/>
              </a:rPr>
              <a:t> of visually impaired internet users.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sp>
        <p:nvSpPr>
          <p:cNvPr id="247" name="Google Shape;247;p33"/>
          <p:cNvSpPr txBox="1"/>
          <p:nvPr>
            <p:ph type="title"/>
          </p:nvPr>
        </p:nvSpPr>
        <p:spPr>
          <a:xfrm>
            <a:off x="41075" y="88250"/>
            <a:ext cx="89727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s">
                <a:latin typeface="Comfortaa"/>
                <a:ea typeface="Comfortaa"/>
                <a:cs typeface="Comfortaa"/>
                <a:sym typeface="Comfortaa"/>
              </a:rPr>
              <a:t>Use of R</a:t>
            </a:r>
            <a:r>
              <a:rPr lang="es">
                <a:latin typeface="Comfortaa"/>
                <a:ea typeface="Comfortaa"/>
                <a:cs typeface="Comfortaa"/>
                <a:sym typeface="Comfortaa"/>
              </a:rPr>
              <a:t>esults by Partners: </a:t>
            </a:r>
            <a:endParaRPr>
              <a:latin typeface="Comfortaa"/>
              <a:ea typeface="Comfortaa"/>
              <a:cs typeface="Comfortaa"/>
              <a:sym typeface="Comfortaa"/>
            </a:endParaRPr>
          </a:p>
        </p:txBody>
      </p:sp>
      <p:sp>
        <p:nvSpPr>
          <p:cNvPr id="248" name="Google Shape;248;p33"/>
          <p:cNvSpPr/>
          <p:nvPr/>
        </p:nvSpPr>
        <p:spPr>
          <a:xfrm>
            <a:off x="7045250" y="5100350"/>
            <a:ext cx="2090700" cy="43200"/>
          </a:xfrm>
          <a:prstGeom prst="rect">
            <a:avLst/>
          </a:prstGeom>
          <a:solidFill>
            <a:srgbClr val="FFC10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33"/>
          <p:cNvSpPr/>
          <p:nvPr/>
        </p:nvSpPr>
        <p:spPr>
          <a:xfrm>
            <a:off x="8050" y="5100350"/>
            <a:ext cx="7037100" cy="43200"/>
          </a:xfrm>
          <a:prstGeom prst="rect">
            <a:avLst/>
          </a:prstGeom>
          <a:solidFill>
            <a:srgbClr val="E3051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p33"/>
          <p:cNvSpPr txBox="1"/>
          <p:nvPr>
            <p:ph idx="1" type="body"/>
          </p:nvPr>
        </p:nvSpPr>
        <p:spPr>
          <a:xfrm>
            <a:off x="311700" y="1152475"/>
            <a:ext cx="8702100" cy="3868800"/>
          </a:xfrm>
          <a:prstGeom prst="rect">
            <a:avLst/>
          </a:prstGeom>
        </p:spPr>
        <p:txBody>
          <a:bodyPr anchorCtr="0" anchor="t" bIns="91425" lIns="91425" spcFirstLastPara="1" rIns="91425" wrap="square" tIns="91425">
            <a:normAutofit lnSpcReduction="10000"/>
          </a:bodyPr>
          <a:lstStyle/>
          <a:p>
            <a:pPr indent="-355600" lvl="0" marL="457200" rtl="0" algn="l">
              <a:spcBef>
                <a:spcPts val="0"/>
              </a:spcBef>
              <a:spcAft>
                <a:spcPts val="0"/>
              </a:spcAft>
              <a:buClr>
                <a:schemeClr val="dk1"/>
              </a:buClr>
              <a:buSzPts val="2000"/>
              <a:buFont typeface="Comfortaa Medium"/>
              <a:buChar char="●"/>
            </a:pPr>
            <a:r>
              <a:rPr lang="es" sz="2000" u="sng">
                <a:solidFill>
                  <a:schemeClr val="dk1"/>
                </a:solidFill>
                <a:latin typeface="Comfortaa Medium"/>
                <a:ea typeface="Comfortaa Medium"/>
                <a:cs typeface="Comfortaa Medium"/>
                <a:sym typeface="Comfortaa Medium"/>
              </a:rPr>
              <a:t>Prototype </a:t>
            </a:r>
            <a:r>
              <a:rPr lang="es" sz="2000">
                <a:solidFill>
                  <a:schemeClr val="dk1"/>
                </a:solidFill>
                <a:latin typeface="Comfortaa Medium"/>
                <a:ea typeface="Comfortaa Medium"/>
                <a:cs typeface="Comfortaa Medium"/>
                <a:sym typeface="Comfortaa Medium"/>
              </a:rPr>
              <a:t>and  </a:t>
            </a:r>
            <a:r>
              <a:rPr lang="es" sz="2000" u="sng">
                <a:solidFill>
                  <a:schemeClr val="dk1"/>
                </a:solidFill>
                <a:latin typeface="Comfortaa Medium"/>
                <a:ea typeface="Comfortaa Medium"/>
                <a:cs typeface="Comfortaa Medium"/>
                <a:sym typeface="Comfortaa Medium"/>
              </a:rPr>
              <a:t>documentation</a:t>
            </a:r>
            <a:r>
              <a:rPr lang="es" sz="2000">
                <a:solidFill>
                  <a:schemeClr val="dk1"/>
                </a:solidFill>
                <a:latin typeface="Comfortaa Medium"/>
                <a:ea typeface="Comfortaa Medium"/>
                <a:cs typeface="Comfortaa Medium"/>
                <a:sym typeface="Comfortaa Medium"/>
              </a:rPr>
              <a:t>.</a:t>
            </a:r>
            <a:endParaRPr sz="2000">
              <a:solidFill>
                <a:schemeClr val="dk1"/>
              </a:solidFill>
              <a:latin typeface="Comfortaa Medium"/>
              <a:ea typeface="Comfortaa Medium"/>
              <a:cs typeface="Comfortaa Medium"/>
              <a:sym typeface="Comfortaa Medium"/>
            </a:endParaRPr>
          </a:p>
          <a:p>
            <a:pPr indent="0" lvl="0" marL="0" rtl="0" algn="l">
              <a:spcBef>
                <a:spcPts val="0"/>
              </a:spcBef>
              <a:spcAft>
                <a:spcPts val="0"/>
              </a:spcAft>
              <a:buNone/>
            </a:pPr>
            <a:r>
              <a:t/>
            </a:r>
            <a:endParaRPr sz="2000">
              <a:solidFill>
                <a:schemeClr val="dk1"/>
              </a:solidFill>
              <a:latin typeface="Comfortaa Medium"/>
              <a:ea typeface="Comfortaa Medium"/>
              <a:cs typeface="Comfortaa Medium"/>
              <a:sym typeface="Comfortaa Medium"/>
            </a:endParaRPr>
          </a:p>
          <a:p>
            <a:pPr indent="-355600" lvl="0" marL="457200" rtl="0" algn="l">
              <a:spcBef>
                <a:spcPts val="0"/>
              </a:spcBef>
              <a:spcAft>
                <a:spcPts val="0"/>
              </a:spcAft>
              <a:buClr>
                <a:schemeClr val="dk1"/>
              </a:buClr>
              <a:buSzPts val="2000"/>
              <a:buFont typeface="Comfortaa Medium"/>
              <a:buChar char="●"/>
            </a:pPr>
            <a:r>
              <a:rPr lang="es" sz="2000" u="sng">
                <a:solidFill>
                  <a:schemeClr val="dk1"/>
                </a:solidFill>
                <a:latin typeface="Comfortaa Medium"/>
                <a:ea typeface="Comfortaa Medium"/>
                <a:cs typeface="Comfortaa Medium"/>
                <a:sym typeface="Comfortaa Medium"/>
              </a:rPr>
              <a:t>User guide</a:t>
            </a:r>
            <a:r>
              <a:rPr lang="es" sz="2000">
                <a:solidFill>
                  <a:schemeClr val="dk1"/>
                </a:solidFill>
                <a:latin typeface="Comfortaa Medium"/>
                <a:ea typeface="Comfortaa Medium"/>
                <a:cs typeface="Comfortaa Medium"/>
                <a:sym typeface="Comfortaa Medium"/>
              </a:rPr>
              <a:t> for implementing device at partners place. </a:t>
            </a:r>
            <a:endParaRPr sz="2000">
              <a:solidFill>
                <a:schemeClr val="dk1"/>
              </a:solidFill>
              <a:latin typeface="Comfortaa Medium"/>
              <a:ea typeface="Comfortaa Medium"/>
              <a:cs typeface="Comfortaa Medium"/>
              <a:sym typeface="Comfortaa Medium"/>
            </a:endParaRPr>
          </a:p>
          <a:p>
            <a:pPr indent="0" lvl="0" marL="0" rtl="0" algn="l">
              <a:spcBef>
                <a:spcPts val="0"/>
              </a:spcBef>
              <a:spcAft>
                <a:spcPts val="0"/>
              </a:spcAft>
              <a:buNone/>
            </a:pPr>
            <a:r>
              <a:t/>
            </a:r>
            <a:endParaRPr sz="2000">
              <a:solidFill>
                <a:schemeClr val="dk1"/>
              </a:solidFill>
              <a:latin typeface="Comfortaa Medium"/>
              <a:ea typeface="Comfortaa Medium"/>
              <a:cs typeface="Comfortaa Medium"/>
              <a:sym typeface="Comfortaa Medium"/>
            </a:endParaRPr>
          </a:p>
          <a:p>
            <a:pPr indent="-355600" lvl="0" marL="457200" rtl="0" algn="l">
              <a:spcBef>
                <a:spcPts val="0"/>
              </a:spcBef>
              <a:spcAft>
                <a:spcPts val="0"/>
              </a:spcAft>
              <a:buClr>
                <a:schemeClr val="dk1"/>
              </a:buClr>
              <a:buSzPts val="2000"/>
              <a:buFont typeface="Comfortaa Medium"/>
              <a:buChar char="●"/>
            </a:pPr>
            <a:r>
              <a:rPr lang="es" sz="2000">
                <a:solidFill>
                  <a:schemeClr val="dk1"/>
                </a:solidFill>
                <a:latin typeface="Comfortaa Medium"/>
                <a:ea typeface="Comfortaa Medium"/>
                <a:cs typeface="Comfortaa Medium"/>
                <a:sym typeface="Comfortaa Medium"/>
              </a:rPr>
              <a:t>Workshop for a </a:t>
            </a:r>
            <a:r>
              <a:rPr lang="es" sz="2000" u="sng">
                <a:solidFill>
                  <a:schemeClr val="dk1"/>
                </a:solidFill>
                <a:latin typeface="Comfortaa Medium"/>
                <a:ea typeface="Comfortaa Medium"/>
                <a:cs typeface="Comfortaa Medium"/>
                <a:sym typeface="Comfortaa Medium"/>
              </a:rPr>
              <a:t>prototype presentation</a:t>
            </a:r>
            <a:r>
              <a:rPr lang="es" sz="2000">
                <a:solidFill>
                  <a:schemeClr val="dk1"/>
                </a:solidFill>
                <a:latin typeface="Comfortaa Medium"/>
                <a:ea typeface="Comfortaa Medium"/>
                <a:cs typeface="Comfortaa Medium"/>
                <a:sym typeface="Comfortaa Medium"/>
              </a:rPr>
              <a:t>.</a:t>
            </a:r>
            <a:endParaRPr sz="2000">
              <a:solidFill>
                <a:schemeClr val="dk1"/>
              </a:solidFill>
              <a:latin typeface="Comfortaa Medium"/>
              <a:ea typeface="Comfortaa Medium"/>
              <a:cs typeface="Comfortaa Medium"/>
              <a:sym typeface="Comfortaa Medium"/>
            </a:endParaRPr>
          </a:p>
          <a:p>
            <a:pPr indent="0" lvl="0" marL="0" rtl="0" algn="l">
              <a:spcBef>
                <a:spcPts val="0"/>
              </a:spcBef>
              <a:spcAft>
                <a:spcPts val="0"/>
              </a:spcAft>
              <a:buClr>
                <a:schemeClr val="dk1"/>
              </a:buClr>
              <a:buSzPts val="1100"/>
              <a:buFont typeface="Arial"/>
              <a:buNone/>
            </a:pPr>
            <a:r>
              <a:t/>
            </a:r>
            <a:endParaRPr sz="2000">
              <a:solidFill>
                <a:schemeClr val="dk1"/>
              </a:solidFill>
              <a:latin typeface="Comfortaa Medium"/>
              <a:ea typeface="Comfortaa Medium"/>
              <a:cs typeface="Comfortaa Medium"/>
              <a:sym typeface="Comfortaa Medium"/>
            </a:endParaRPr>
          </a:p>
          <a:p>
            <a:pPr indent="-355600" lvl="0" marL="457200" rtl="0" algn="l">
              <a:spcBef>
                <a:spcPts val="0"/>
              </a:spcBef>
              <a:spcAft>
                <a:spcPts val="0"/>
              </a:spcAft>
              <a:buClr>
                <a:schemeClr val="dk1"/>
              </a:buClr>
              <a:buSzPts val="2000"/>
              <a:buFont typeface="Comfortaa Medium"/>
              <a:buChar char="●"/>
            </a:pPr>
            <a:r>
              <a:rPr lang="es" sz="2000">
                <a:solidFill>
                  <a:schemeClr val="dk1"/>
                </a:solidFill>
                <a:latin typeface="Comfortaa Medium"/>
                <a:ea typeface="Comfortaa Medium"/>
                <a:cs typeface="Comfortaa Medium"/>
                <a:sym typeface="Comfortaa Medium"/>
              </a:rPr>
              <a:t>Plan to </a:t>
            </a:r>
            <a:r>
              <a:rPr lang="es" sz="2000" u="sng">
                <a:solidFill>
                  <a:schemeClr val="dk1"/>
                </a:solidFill>
                <a:latin typeface="Comfortaa Medium"/>
                <a:ea typeface="Comfortaa Medium"/>
                <a:cs typeface="Comfortaa Medium"/>
                <a:sym typeface="Comfortaa Medium"/>
              </a:rPr>
              <a:t>open source</a:t>
            </a:r>
            <a:r>
              <a:rPr lang="es" sz="2000">
                <a:solidFill>
                  <a:schemeClr val="dk1"/>
                </a:solidFill>
                <a:latin typeface="Comfortaa Medium"/>
                <a:ea typeface="Comfortaa Medium"/>
                <a:cs typeface="Comfortaa Medium"/>
                <a:sym typeface="Comfortaa Medium"/>
              </a:rPr>
              <a:t> (free &amp; continuous improvement, derivatives and support).</a:t>
            </a:r>
            <a:endParaRPr sz="2000">
              <a:solidFill>
                <a:schemeClr val="dk1"/>
              </a:solidFill>
              <a:latin typeface="Comfortaa Medium"/>
              <a:ea typeface="Comfortaa Medium"/>
              <a:cs typeface="Comfortaa Medium"/>
              <a:sym typeface="Comfortaa Medium"/>
            </a:endParaRPr>
          </a:p>
          <a:p>
            <a:pPr indent="0" lvl="0" marL="0" rtl="0" algn="l">
              <a:spcBef>
                <a:spcPts val="0"/>
              </a:spcBef>
              <a:spcAft>
                <a:spcPts val="0"/>
              </a:spcAft>
              <a:buNone/>
            </a:pPr>
            <a:r>
              <a:t/>
            </a:r>
            <a:endParaRPr sz="2000">
              <a:solidFill>
                <a:schemeClr val="dk1"/>
              </a:solidFill>
              <a:latin typeface="Comfortaa Medium"/>
              <a:ea typeface="Comfortaa Medium"/>
              <a:cs typeface="Comfortaa Medium"/>
              <a:sym typeface="Comfortaa Medium"/>
            </a:endParaRPr>
          </a:p>
          <a:p>
            <a:pPr indent="-355600" lvl="0" marL="457200" rtl="0" algn="l">
              <a:spcBef>
                <a:spcPts val="0"/>
              </a:spcBef>
              <a:spcAft>
                <a:spcPts val="0"/>
              </a:spcAft>
              <a:buClr>
                <a:schemeClr val="dk1"/>
              </a:buClr>
              <a:buSzPts val="2000"/>
              <a:buFont typeface="Comfortaa Medium"/>
              <a:buChar char="●"/>
            </a:pPr>
            <a:r>
              <a:rPr lang="es" sz="2000">
                <a:solidFill>
                  <a:schemeClr val="dk1"/>
                </a:solidFill>
                <a:latin typeface="Comfortaa Medium"/>
                <a:ea typeface="Comfortaa Medium"/>
                <a:cs typeface="Comfortaa Medium"/>
                <a:sym typeface="Comfortaa Medium"/>
              </a:rPr>
              <a:t>Partner acknowledgment in </a:t>
            </a:r>
            <a:r>
              <a:rPr lang="es" sz="2000" u="sng">
                <a:solidFill>
                  <a:schemeClr val="dk1"/>
                </a:solidFill>
                <a:latin typeface="Comfortaa Medium"/>
                <a:ea typeface="Comfortaa Medium"/>
                <a:cs typeface="Comfortaa Medium"/>
                <a:sym typeface="Comfortaa Medium"/>
              </a:rPr>
              <a:t>scientific publications</a:t>
            </a:r>
            <a:r>
              <a:rPr lang="es" sz="2000">
                <a:solidFill>
                  <a:schemeClr val="dk1"/>
                </a:solidFill>
                <a:latin typeface="Comfortaa Medium"/>
                <a:ea typeface="Comfortaa Medium"/>
                <a:cs typeface="Comfortaa Medium"/>
                <a:sym typeface="Comfortaa Medium"/>
              </a:rPr>
              <a:t>.</a:t>
            </a:r>
            <a:endParaRPr sz="2000">
              <a:solidFill>
                <a:schemeClr val="dk1"/>
              </a:solidFill>
              <a:latin typeface="Comfortaa Medium"/>
              <a:ea typeface="Comfortaa Medium"/>
              <a:cs typeface="Comfortaa Medium"/>
              <a:sym typeface="Comfortaa Medium"/>
            </a:endParaRPr>
          </a:p>
          <a:p>
            <a:pPr indent="0" lvl="0" marL="0" rtl="0" algn="l">
              <a:spcBef>
                <a:spcPts val="0"/>
              </a:spcBef>
              <a:spcAft>
                <a:spcPts val="0"/>
              </a:spcAft>
              <a:buNone/>
            </a:pPr>
            <a:r>
              <a:rPr lang="es" sz="2000">
                <a:solidFill>
                  <a:schemeClr val="dk1"/>
                </a:solidFill>
                <a:latin typeface="Comfortaa Medium"/>
                <a:ea typeface="Comfortaa Medium"/>
                <a:cs typeface="Comfortaa Medium"/>
                <a:sym typeface="Comfortaa Medium"/>
              </a:rPr>
              <a:t> </a:t>
            </a:r>
            <a:endParaRPr sz="2000">
              <a:solidFill>
                <a:schemeClr val="dk1"/>
              </a:solidFill>
              <a:latin typeface="Comfortaa Medium"/>
              <a:ea typeface="Comfortaa Medium"/>
              <a:cs typeface="Comfortaa Medium"/>
              <a:sym typeface="Comfortaa Medium"/>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 name="Shape 254"/>
        <p:cNvGrpSpPr/>
        <p:nvPr/>
      </p:nvGrpSpPr>
      <p:grpSpPr>
        <a:xfrm>
          <a:off x="0" y="0"/>
          <a:ext cx="0" cy="0"/>
          <a:chOff x="0" y="0"/>
          <a:chExt cx="0" cy="0"/>
        </a:xfrm>
      </p:grpSpPr>
      <p:sp>
        <p:nvSpPr>
          <p:cNvPr id="255" name="Google Shape;255;p34"/>
          <p:cNvSpPr/>
          <p:nvPr/>
        </p:nvSpPr>
        <p:spPr>
          <a:xfrm>
            <a:off x="7045250" y="4714500"/>
            <a:ext cx="2090700" cy="429000"/>
          </a:xfrm>
          <a:prstGeom prst="rect">
            <a:avLst/>
          </a:prstGeom>
          <a:solidFill>
            <a:srgbClr val="FFC10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34"/>
          <p:cNvSpPr/>
          <p:nvPr/>
        </p:nvSpPr>
        <p:spPr>
          <a:xfrm>
            <a:off x="8050" y="4714500"/>
            <a:ext cx="7037100" cy="429000"/>
          </a:xfrm>
          <a:prstGeom prst="rect">
            <a:avLst/>
          </a:prstGeom>
          <a:solidFill>
            <a:srgbClr val="E3051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34"/>
          <p:cNvSpPr txBox="1"/>
          <p:nvPr>
            <p:ph idx="1" type="body"/>
          </p:nvPr>
        </p:nvSpPr>
        <p:spPr>
          <a:xfrm>
            <a:off x="166500" y="1061100"/>
            <a:ext cx="8927700" cy="3479700"/>
          </a:xfrm>
          <a:prstGeom prst="rect">
            <a:avLst/>
          </a:prstGeom>
        </p:spPr>
        <p:txBody>
          <a:bodyPr anchorCtr="0" anchor="t" bIns="91425" lIns="91425" spcFirstLastPara="1" rIns="91425" wrap="square" tIns="91425">
            <a:normAutofit/>
          </a:bodyPr>
          <a:lstStyle/>
          <a:p>
            <a:pPr indent="0" lvl="0" marL="0" rtl="0" algn="just">
              <a:lnSpc>
                <a:spcPct val="120000"/>
              </a:lnSpc>
              <a:spcBef>
                <a:spcPts val="1200"/>
              </a:spcBef>
              <a:spcAft>
                <a:spcPts val="0"/>
              </a:spcAft>
              <a:buNone/>
            </a:pPr>
            <a:r>
              <a:rPr b="1" lang="es" sz="1200">
                <a:solidFill>
                  <a:schemeClr val="dk1"/>
                </a:solidFill>
              </a:rPr>
              <a:t>Baez, M., Daniel, F., &amp; Casati, F.</a:t>
            </a:r>
            <a:r>
              <a:rPr lang="es" sz="1200">
                <a:solidFill>
                  <a:schemeClr val="dk1"/>
                </a:solidFill>
              </a:rPr>
              <a:t> (2019, November). Conversational Web Interaction: Proposal of a Dialog-Based Natural Language Interaction Paradigm for the Web. In </a:t>
            </a:r>
            <a:r>
              <a:rPr i="1" lang="es" sz="1200">
                <a:solidFill>
                  <a:schemeClr val="dk1"/>
                </a:solidFill>
              </a:rPr>
              <a:t>International Workshop on Chatbot Research and Design</a:t>
            </a:r>
            <a:r>
              <a:rPr lang="es" sz="1200">
                <a:solidFill>
                  <a:schemeClr val="dk1"/>
                </a:solidFill>
              </a:rPr>
              <a:t> (pp. 94-110). Springer, Cham.</a:t>
            </a:r>
            <a:endParaRPr sz="1200">
              <a:solidFill>
                <a:schemeClr val="dk1"/>
              </a:solidFill>
            </a:endParaRPr>
          </a:p>
          <a:p>
            <a:pPr indent="0" lvl="0" marL="0" rtl="0" algn="just">
              <a:lnSpc>
                <a:spcPct val="120000"/>
              </a:lnSpc>
              <a:spcBef>
                <a:spcPts val="1200"/>
              </a:spcBef>
              <a:spcAft>
                <a:spcPts val="0"/>
              </a:spcAft>
              <a:buNone/>
            </a:pPr>
            <a:r>
              <a:rPr b="1" lang="es" sz="1200">
                <a:solidFill>
                  <a:schemeClr val="dk1"/>
                </a:solidFill>
              </a:rPr>
              <a:t>Fecke, A., Jeleniowski, S., &amp; Joisten, M.</a:t>
            </a:r>
            <a:r>
              <a:rPr lang="es" sz="1200">
                <a:solidFill>
                  <a:schemeClr val="dk1"/>
                </a:solidFill>
              </a:rPr>
              <a:t> (2015). Accessible Websites for the Visually Impaired: Guidelines for Designers. In </a:t>
            </a:r>
            <a:r>
              <a:rPr i="1" lang="es" sz="1200">
                <a:solidFill>
                  <a:schemeClr val="dk1"/>
                </a:solidFill>
              </a:rPr>
              <a:t>Mensch &amp; Computer Workshopband</a:t>
            </a:r>
            <a:r>
              <a:rPr lang="es" sz="1200">
                <a:solidFill>
                  <a:schemeClr val="dk1"/>
                </a:solidFill>
              </a:rPr>
              <a:t> (pp. 419–422).</a:t>
            </a:r>
            <a:endParaRPr sz="1200">
              <a:solidFill>
                <a:schemeClr val="dk1"/>
              </a:solidFill>
            </a:endParaRPr>
          </a:p>
          <a:p>
            <a:pPr indent="0" lvl="0" marL="0" rtl="0" algn="just">
              <a:lnSpc>
                <a:spcPct val="120000"/>
              </a:lnSpc>
              <a:spcBef>
                <a:spcPts val="1200"/>
              </a:spcBef>
              <a:spcAft>
                <a:spcPts val="0"/>
              </a:spcAft>
              <a:buNone/>
            </a:pPr>
            <a:r>
              <a:rPr b="1" lang="es" sz="1200">
                <a:solidFill>
                  <a:schemeClr val="dk1"/>
                </a:solidFill>
              </a:rPr>
              <a:t>Mahmud, J., Borodin, Y., Das, D., &amp; Ramakrishnan, I. V</a:t>
            </a:r>
            <a:r>
              <a:rPr lang="es" sz="1200">
                <a:solidFill>
                  <a:schemeClr val="dk1"/>
                </a:solidFill>
              </a:rPr>
              <a:t>. (2007, January). Combating information overload in non-visual web access using context. In </a:t>
            </a:r>
            <a:r>
              <a:rPr i="1" lang="es" sz="1200">
                <a:solidFill>
                  <a:schemeClr val="dk1"/>
                </a:solidFill>
              </a:rPr>
              <a:t>Proceedings of the 12th international conference on Intelligent user interfaces</a:t>
            </a:r>
            <a:r>
              <a:rPr lang="es" sz="1200">
                <a:solidFill>
                  <a:schemeClr val="dk1"/>
                </a:solidFill>
              </a:rPr>
              <a:t> (pp. 341-344).</a:t>
            </a:r>
            <a:endParaRPr sz="1200">
              <a:solidFill>
                <a:schemeClr val="dk1"/>
              </a:solidFill>
            </a:endParaRPr>
          </a:p>
          <a:p>
            <a:pPr indent="0" lvl="0" marL="0" rtl="0" algn="just">
              <a:lnSpc>
                <a:spcPct val="150000"/>
              </a:lnSpc>
              <a:spcBef>
                <a:spcPts val="1200"/>
              </a:spcBef>
              <a:spcAft>
                <a:spcPts val="0"/>
              </a:spcAft>
              <a:buNone/>
            </a:pPr>
            <a:r>
              <a:rPr b="1" lang="es" sz="1200">
                <a:solidFill>
                  <a:schemeClr val="dk1"/>
                </a:solidFill>
              </a:rPr>
              <a:t>Shethia, S., &amp; Techatassanasoontorn, A. A.</a:t>
            </a:r>
            <a:r>
              <a:rPr lang="es" sz="1200">
                <a:solidFill>
                  <a:schemeClr val="dk1"/>
                </a:solidFill>
              </a:rPr>
              <a:t> (2019). Experiences of People with Visual Impairments in Accessing Online Information and Services: A Systematic Literature Revi</a:t>
            </a:r>
            <a:r>
              <a:rPr lang="es" sz="1200">
                <a:solidFill>
                  <a:schemeClr val="dk1"/>
                </a:solidFill>
              </a:rPr>
              <a:t>ew. Pacific Asia Journal of the Association for Information Systems, 11(2).</a:t>
            </a:r>
            <a:endParaRPr sz="1200">
              <a:solidFill>
                <a:schemeClr val="dk1"/>
              </a:solidFill>
            </a:endParaRPr>
          </a:p>
          <a:p>
            <a:pPr indent="0" lvl="0" marL="0" rtl="0" algn="just">
              <a:lnSpc>
                <a:spcPct val="150000"/>
              </a:lnSpc>
              <a:spcBef>
                <a:spcPts val="1200"/>
              </a:spcBef>
              <a:spcAft>
                <a:spcPts val="1200"/>
              </a:spcAft>
              <a:buClr>
                <a:schemeClr val="dk1"/>
              </a:buClr>
              <a:buSzPts val="1100"/>
              <a:buFont typeface="Arial"/>
              <a:buNone/>
            </a:pPr>
            <a:r>
              <a:rPr b="1" lang="es" sz="1200">
                <a:solidFill>
                  <a:srgbClr val="222222"/>
                </a:solidFill>
                <a:highlight>
                  <a:srgbClr val="FFFFFF"/>
                </a:highlight>
              </a:rPr>
              <a:t>Web Accessibility in Mind.</a:t>
            </a:r>
            <a:r>
              <a:rPr lang="es" sz="1200">
                <a:solidFill>
                  <a:srgbClr val="222222"/>
                </a:solidFill>
                <a:highlight>
                  <a:srgbClr val="FFFFFF"/>
                </a:highlight>
              </a:rPr>
              <a:t> (2019). WebAIM: Screen Reader User Survey# 8 Results.</a:t>
            </a:r>
            <a:r>
              <a:rPr lang="es" sz="1200">
                <a:solidFill>
                  <a:schemeClr val="dk1"/>
                </a:solidFill>
              </a:rPr>
              <a:t> Online at </a:t>
            </a:r>
            <a:r>
              <a:rPr b="1" lang="es" sz="1200" u="sng">
                <a:solidFill>
                  <a:srgbClr val="1155CC"/>
                </a:solidFill>
                <a:hlinkClick r:id="rId3">
                  <a:extLst>
                    <a:ext uri="{A12FA001-AC4F-418D-AE19-62706E023703}">
                      <ahyp:hlinkClr val="tx"/>
                    </a:ext>
                  </a:extLst>
                </a:hlinkClick>
              </a:rPr>
              <a:t>https://webaim.org/projects/screenreadersurvey8/</a:t>
            </a:r>
            <a:r>
              <a:rPr lang="es" sz="1200">
                <a:solidFill>
                  <a:schemeClr val="dk1"/>
                </a:solidFill>
              </a:rPr>
              <a:t> accessed: Sept 2021.</a:t>
            </a:r>
            <a:endParaRPr/>
          </a:p>
        </p:txBody>
      </p:sp>
      <p:sp>
        <p:nvSpPr>
          <p:cNvPr id="258" name="Google Shape;258;p34"/>
          <p:cNvSpPr txBox="1"/>
          <p:nvPr>
            <p:ph type="title"/>
          </p:nvPr>
        </p:nvSpPr>
        <p:spPr>
          <a:xfrm>
            <a:off x="41075" y="88250"/>
            <a:ext cx="89727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s">
                <a:latin typeface="Comfortaa"/>
                <a:ea typeface="Comfortaa"/>
                <a:cs typeface="Comfortaa"/>
                <a:sym typeface="Comfortaa"/>
              </a:rPr>
              <a:t>References: </a:t>
            </a:r>
            <a:endParaRPr>
              <a:latin typeface="Comfortaa"/>
              <a:ea typeface="Comfortaa"/>
              <a:cs typeface="Comfortaa"/>
              <a:sym typeface="Comfortaa"/>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sp>
        <p:nvSpPr>
          <p:cNvPr id="263" name="Google Shape;263;p35"/>
          <p:cNvSpPr/>
          <p:nvPr/>
        </p:nvSpPr>
        <p:spPr>
          <a:xfrm>
            <a:off x="7045250" y="4714500"/>
            <a:ext cx="2090700" cy="429000"/>
          </a:xfrm>
          <a:prstGeom prst="rect">
            <a:avLst/>
          </a:prstGeom>
          <a:solidFill>
            <a:srgbClr val="FFC10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 name="Google Shape;264;p35"/>
          <p:cNvSpPr/>
          <p:nvPr/>
        </p:nvSpPr>
        <p:spPr>
          <a:xfrm>
            <a:off x="8050" y="4714500"/>
            <a:ext cx="7037100" cy="429000"/>
          </a:xfrm>
          <a:prstGeom prst="rect">
            <a:avLst/>
          </a:prstGeom>
          <a:solidFill>
            <a:srgbClr val="E3051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35"/>
          <p:cNvSpPr txBox="1"/>
          <p:nvPr>
            <p:ph idx="1" type="body"/>
          </p:nvPr>
        </p:nvSpPr>
        <p:spPr>
          <a:xfrm>
            <a:off x="166500" y="1061100"/>
            <a:ext cx="8927700" cy="3479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Clr>
                <a:schemeClr val="dk1"/>
              </a:buClr>
              <a:buSzPts val="1100"/>
              <a:buFont typeface="Arial"/>
              <a:buNone/>
            </a:pPr>
            <a:r>
              <a:rPr lang="es" sz="1100">
                <a:solidFill>
                  <a:schemeClr val="dk1"/>
                </a:solidFill>
              </a:rPr>
              <a:t> </a:t>
            </a:r>
            <a:r>
              <a:rPr lang="es" sz="1100" u="sng">
                <a:solidFill>
                  <a:schemeClr val="accent5"/>
                </a:solidFill>
                <a:hlinkClick r:id="rId3">
                  <a:extLst>
                    <a:ext uri="{A12FA001-AC4F-418D-AE19-62706E023703}">
                      <ahyp:hlinkClr val="tx"/>
                    </a:ext>
                  </a:extLst>
                </a:hlinkClick>
              </a:rPr>
              <a:t>https://www.partsight.org.uk/pss-lapel-badge</a:t>
            </a:r>
            <a:r>
              <a:rPr lang="es" sz="1100">
                <a:solidFill>
                  <a:schemeClr val="dk1"/>
                </a:solidFill>
              </a:rPr>
              <a:t> </a:t>
            </a:r>
            <a:endParaRPr sz="1100">
              <a:solidFill>
                <a:schemeClr val="dk1"/>
              </a:solidFill>
            </a:endParaRPr>
          </a:p>
          <a:p>
            <a:pPr indent="0" lvl="0" marL="0" rtl="0" algn="l">
              <a:spcBef>
                <a:spcPts val="1200"/>
              </a:spcBef>
              <a:spcAft>
                <a:spcPts val="0"/>
              </a:spcAft>
              <a:buClr>
                <a:schemeClr val="dk1"/>
              </a:buClr>
              <a:buSzPts val="1100"/>
              <a:buFont typeface="Arial"/>
              <a:buNone/>
            </a:pPr>
            <a:r>
              <a:t/>
            </a:r>
            <a:endParaRPr sz="1100">
              <a:solidFill>
                <a:schemeClr val="dk1"/>
              </a:solidFill>
            </a:endParaRPr>
          </a:p>
          <a:p>
            <a:pPr indent="0" lvl="0" marL="0" rtl="0" algn="l">
              <a:spcBef>
                <a:spcPts val="1200"/>
              </a:spcBef>
              <a:spcAft>
                <a:spcPts val="0"/>
              </a:spcAft>
              <a:buClr>
                <a:schemeClr val="dk1"/>
              </a:buClr>
              <a:buSzPts val="1100"/>
              <a:buFont typeface="Arial"/>
              <a:buNone/>
            </a:pPr>
            <a:r>
              <a:t/>
            </a:r>
            <a:endParaRPr sz="1100">
              <a:solidFill>
                <a:schemeClr val="dk1"/>
              </a:solidFill>
            </a:endParaRPr>
          </a:p>
          <a:p>
            <a:pPr indent="0" lvl="0" marL="0" rtl="0" algn="l">
              <a:spcBef>
                <a:spcPts val="1200"/>
              </a:spcBef>
              <a:spcAft>
                <a:spcPts val="0"/>
              </a:spcAft>
              <a:buClr>
                <a:schemeClr val="dk1"/>
              </a:buClr>
              <a:buSzPts val="1100"/>
              <a:buFont typeface="Arial"/>
              <a:buNone/>
            </a:pPr>
            <a:r>
              <a:rPr lang="es" sz="1100" u="sng">
                <a:solidFill>
                  <a:schemeClr val="accent5"/>
                </a:solidFill>
                <a:hlinkClick r:id="rId4">
                  <a:extLst>
                    <a:ext uri="{A12FA001-AC4F-418D-AE19-62706E023703}">
                      <ahyp:hlinkClr val="tx"/>
                    </a:ext>
                  </a:extLst>
                </a:hlinkClick>
              </a:rPr>
              <a:t>https://www.shutterstock.com/es/image-vector/social-network-connection-global-business-communication-1683881017</a:t>
            </a:r>
            <a:endParaRPr sz="1100">
              <a:solidFill>
                <a:schemeClr val="dk1"/>
              </a:solidFill>
            </a:endParaRPr>
          </a:p>
          <a:p>
            <a:pPr indent="0" lvl="0" marL="0" rtl="0" algn="l">
              <a:spcBef>
                <a:spcPts val="1200"/>
              </a:spcBef>
              <a:spcAft>
                <a:spcPts val="0"/>
              </a:spcAft>
              <a:buClr>
                <a:schemeClr val="dk1"/>
              </a:buClr>
              <a:buSzPts val="1100"/>
              <a:buFont typeface="Arial"/>
              <a:buNone/>
            </a:pPr>
            <a:r>
              <a:t/>
            </a:r>
            <a:endParaRPr sz="1100">
              <a:solidFill>
                <a:schemeClr val="dk1"/>
              </a:solidFill>
            </a:endParaRPr>
          </a:p>
          <a:p>
            <a:pPr indent="0" lvl="0" marL="0" rtl="0" algn="l">
              <a:spcBef>
                <a:spcPts val="1200"/>
              </a:spcBef>
              <a:spcAft>
                <a:spcPts val="0"/>
              </a:spcAft>
              <a:buClr>
                <a:schemeClr val="dk1"/>
              </a:buClr>
              <a:buSzPts val="1100"/>
              <a:buFont typeface="Arial"/>
              <a:buNone/>
            </a:pPr>
            <a:r>
              <a:t/>
            </a:r>
            <a:endParaRPr sz="1100">
              <a:solidFill>
                <a:schemeClr val="dk1"/>
              </a:solidFill>
            </a:endParaRPr>
          </a:p>
          <a:p>
            <a:pPr indent="0" lvl="0" marL="0" rtl="0" algn="l">
              <a:spcBef>
                <a:spcPts val="1200"/>
              </a:spcBef>
              <a:spcAft>
                <a:spcPts val="1200"/>
              </a:spcAft>
              <a:buClr>
                <a:schemeClr val="dk1"/>
              </a:buClr>
              <a:buSzPts val="1100"/>
              <a:buFont typeface="Arial"/>
              <a:buNone/>
            </a:pPr>
            <a:r>
              <a:rPr lang="es" sz="1100" u="sng">
                <a:solidFill>
                  <a:schemeClr val="accent5"/>
                </a:solidFill>
                <a:hlinkClick r:id="rId5">
                  <a:extLst>
                    <a:ext uri="{A12FA001-AC4F-418D-AE19-62706E023703}">
                      <ahyp:hlinkClr val="tx"/>
                    </a:ext>
                  </a:extLst>
                </a:hlinkClick>
              </a:rPr>
              <a:t>https://medium.com/justinmind/the-iterative-design-process-at-tokbox-3b61dd4a9063</a:t>
            </a:r>
            <a:r>
              <a:rPr lang="es" sz="1100">
                <a:solidFill>
                  <a:schemeClr val="dk1"/>
                </a:solidFill>
              </a:rPr>
              <a:t>  </a:t>
            </a:r>
            <a:endParaRPr/>
          </a:p>
        </p:txBody>
      </p:sp>
      <p:sp>
        <p:nvSpPr>
          <p:cNvPr id="266" name="Google Shape;266;p35"/>
          <p:cNvSpPr txBox="1"/>
          <p:nvPr>
            <p:ph type="title"/>
          </p:nvPr>
        </p:nvSpPr>
        <p:spPr>
          <a:xfrm>
            <a:off x="41075" y="88250"/>
            <a:ext cx="89727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s">
                <a:latin typeface="Comfortaa"/>
                <a:ea typeface="Comfortaa"/>
                <a:cs typeface="Comfortaa"/>
                <a:sym typeface="Comfortaa"/>
              </a:rPr>
              <a:t>Images</a:t>
            </a:r>
            <a:r>
              <a:rPr lang="es">
                <a:latin typeface="Comfortaa"/>
                <a:ea typeface="Comfortaa"/>
                <a:cs typeface="Comfortaa"/>
                <a:sym typeface="Comfortaa"/>
              </a:rPr>
              <a:t>: </a:t>
            </a:r>
            <a:endParaRPr>
              <a:latin typeface="Comfortaa"/>
              <a:ea typeface="Comfortaa"/>
              <a:cs typeface="Comfortaa"/>
              <a:sym typeface="Comfortaa"/>
            </a:endParaRPr>
          </a:p>
        </p:txBody>
      </p:sp>
      <p:pic>
        <p:nvPicPr>
          <p:cNvPr id="267" name="Google Shape;267;p35"/>
          <p:cNvPicPr preferRelativeResize="0"/>
          <p:nvPr/>
        </p:nvPicPr>
        <p:blipFill rotWithShape="1">
          <a:blip r:embed="rId6">
            <a:alphaModFix/>
          </a:blip>
          <a:srcRect b="9148" l="30032" r="27833" t="0"/>
          <a:stretch/>
        </p:blipFill>
        <p:spPr>
          <a:xfrm>
            <a:off x="5746350" y="2571750"/>
            <a:ext cx="1170525" cy="1199150"/>
          </a:xfrm>
          <a:prstGeom prst="rect">
            <a:avLst/>
          </a:prstGeom>
          <a:noFill/>
          <a:ln>
            <a:noFill/>
          </a:ln>
        </p:spPr>
      </p:pic>
      <p:pic>
        <p:nvPicPr>
          <p:cNvPr id="268" name="Google Shape;268;p35"/>
          <p:cNvPicPr preferRelativeResize="0"/>
          <p:nvPr/>
        </p:nvPicPr>
        <p:blipFill>
          <a:blip r:embed="rId7">
            <a:alphaModFix/>
          </a:blip>
          <a:stretch>
            <a:fillRect/>
          </a:stretch>
        </p:blipFill>
        <p:spPr>
          <a:xfrm>
            <a:off x="7856900" y="1614025"/>
            <a:ext cx="1237300" cy="1092500"/>
          </a:xfrm>
          <a:prstGeom prst="rect">
            <a:avLst/>
          </a:prstGeom>
          <a:noFill/>
          <a:ln>
            <a:noFill/>
          </a:ln>
        </p:spPr>
      </p:pic>
      <p:pic>
        <p:nvPicPr>
          <p:cNvPr id="269" name="Google Shape;269;p35"/>
          <p:cNvPicPr preferRelativeResize="0"/>
          <p:nvPr/>
        </p:nvPicPr>
        <p:blipFill rotWithShape="1">
          <a:blip r:embed="rId8">
            <a:alphaModFix/>
          </a:blip>
          <a:srcRect b="20221" l="10029" r="11118" t="19468"/>
          <a:stretch/>
        </p:blipFill>
        <p:spPr>
          <a:xfrm>
            <a:off x="3460425" y="1020975"/>
            <a:ext cx="917425" cy="70167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